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8"/>
  </p:notesMasterIdLst>
  <p:handoutMasterIdLst>
    <p:handoutMasterId r:id="rId19"/>
  </p:handoutMasterIdLst>
  <p:sldIdLst>
    <p:sldId id="389" r:id="rId5"/>
    <p:sldId id="810" r:id="rId6"/>
    <p:sldId id="734" r:id="rId7"/>
    <p:sldId id="735" r:id="rId8"/>
    <p:sldId id="732" r:id="rId9"/>
    <p:sldId id="682" r:id="rId10"/>
    <p:sldId id="806" r:id="rId11"/>
    <p:sldId id="807" r:id="rId12"/>
    <p:sldId id="808" r:id="rId13"/>
    <p:sldId id="654" r:id="rId14"/>
    <p:sldId id="721" r:id="rId15"/>
    <p:sldId id="722" r:id="rId16"/>
    <p:sldId id="809" r:id="rId17"/>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ggelis Igglesis" initials="VI" lastIdx="7" clrIdx="0">
    <p:extLst/>
  </p:cmAuthor>
  <p:cmAuthor id="2" name="Ian Hutchings" initials="IH"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2C98"/>
    <a:srgbClr val="1C6423"/>
    <a:srgbClr val="1B65A7"/>
    <a:srgbClr val="FFFF00"/>
    <a:srgbClr val="FFFFFF"/>
    <a:srgbClr val="C0504D"/>
    <a:srgbClr val="FF6600"/>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68" autoAdjust="0"/>
    <p:restoredTop sz="94737" autoAdjust="0"/>
  </p:normalViewPr>
  <p:slideViewPr>
    <p:cSldViewPr>
      <p:cViewPr>
        <p:scale>
          <a:sx n="81" d="100"/>
          <a:sy n="81" d="100"/>
        </p:scale>
        <p:origin x="-11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4-02-04T09:40:02.482" idx="2">
    <p:pos x="1593" y="1672"/>
    <p:text>Use existing terminology and link to agreed CS language</p:text>
  </p:cm>
  <p:cm authorId="2" dt="2014-02-04T09:51:14.782" idx="3">
    <p:pos x="1147" y="3001"/>
    <p:text>Remove worlds with potential for mis-interpretation (ie "enable" could imply control of networks, "universal" is widely used by Members in domestic policies, with various meanings).  Restructure as mission is not "sustainable development" alone, rather it is about access to telecommunications technology and networks.  The Mission should support, not restate parts of the Vision.  Delete "applications" which are not an ITU core responsibnility.  </p:text>
  </p:cm>
  <p:cm authorId="2" dt="2014-02-05T16:57:17.736" idx="15">
    <p:pos x="4083" y="1194"/>
    <p:text>WE have not commented on these points but suspectb there is a degree of commonality between them.  If they are retained (and perhaps simple values rather than a set made to fit an acronym would be best) there needs to be clarity around the words Service (ie there are telecommunications Services, Radio Services in the Radio Regs, and services provided by the ITU), People (inside the ITUI, outside ?) as a minimum.</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14-02-04T12:56:47.020" idx="4">
    <p:pos x="3628" y="562"/>
    <p:text>"ITU-wide" is a better wording to represent what is intended.  "Global" creates room for confusion.  The targets should relate to core activities of the ITU</p:text>
  </p:cm>
  <p:cm authorId="2" dt="2014-02-04T10:42:35.176" idx="5">
    <p:pos x="1955" y="1407"/>
    <p:text>Change" Enable" (which can have several interpretations) to "Promote".  Avoid use of ICT's but use telecommunications technologies which is firmly based in CS.</p:text>
  </p:cm>
  <p:cm authorId="2" dt="2014-02-05T16:48:52.979" idx="7">
    <p:pos x="2076" y="1997"/>
    <p:text>The terminiology of Digital Divide is not well defined (is it between groups in a country, between countyries and for what services 3G, 4G, fibre?).  The ITU is about much more than simply broadband (however that may be defined!)!  The alternative text is well founded by adaptation of CS 6.</p:text>
  </p:cm>
  <p:cm authorId="2" dt="2014-02-04T13:48:03.133" idx="8">
    <p:pos x="4329" y="562"/>
    <p:text>The four targets suggested attempt to cover
Growth - ie incresed use 
Availability - availability to all (ie breadth) 
Effects - managing (with others) potential adverse effects
How we respond - innovativeness and responsiveness (easier to measure responsiveness than Innovation!)
</p:text>
  </p:cm>
  <p:cm authorId="2" dt="2014-02-04T13:39:42.191" idx="9">
    <p:pos x="2109" y="3558"/>
    <p:text>Chenge "Shape and adapt" to "respond" and use telecommunications rather than ICT (ITU is more that ICT - but it is not yet defined in an agreed way!)</p:text>
  </p:cm>
  <p:cm authorId="2" dt="2014-02-04T13:46:30.883" idx="10">
    <p:pos x="4204" y="3038"/>
    <p:text>Avoid use of ICT as poorly defined and does not cover ITU ambit.</p:text>
  </p:cm>
  <p:cm authorId="2" dt="2014-02-04T13:50:20.568" idx="11">
    <p:pos x="1937" y="2652"/>
    <p:text>Need to recognise that ITU needs to cooperate with other parties who may be pruimarilly responsible for some issues.  Be careful in setting Targets that ITU are not responsible for.</p:text>
  </p:cm>
</p:cmLst>
</file>

<file path=ppt/comments/comment3.xml><?xml version="1.0" encoding="utf-8"?>
<p:cmLst xmlns:a="http://schemas.openxmlformats.org/drawingml/2006/main" xmlns:r="http://schemas.openxmlformats.org/officeDocument/2006/relationships" xmlns:p="http://schemas.openxmlformats.org/presentationml/2006/main">
  <p:cm authorId="2" dt="2014-02-04T11:38:51.022" idx="6">
    <p:pos x="650" y="794"/>
    <p:text>Delete Services and Applications.</p:text>
  </p:cm>
  <p:cm authorId="2" dt="2014-02-04T13:56:27.059" idx="12">
    <p:pos x="1821" y="367"/>
    <p:text>Again avoid use of ICT throughout.  Make objectives relate strongly to ITU functions (ie delete addressing etc text which is controvesial)</p:text>
  </p:cm>
  <p:cm authorId="2" dt="2014-02-04T13:59:34.235" idx="13">
    <p:pos x="679" y="1259"/>
    <p:text>ITU's role cannot ensure operations free iof interference, but can facilitate such operation. </p:text>
  </p:cm>
  <p:cm authorId="2" dt="2014-02-04T14:02:13.480" idx="14">
    <p:pos x="813" y="2016"/>
    <p:text>This objective is a poor fit with the original or proposed target!</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2945659" cy="493713"/>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850447" y="1"/>
            <a:ext cx="2945659" cy="493713"/>
          </a:xfrm>
          <a:prstGeom prst="rect">
            <a:avLst/>
          </a:prstGeom>
        </p:spPr>
        <p:txBody>
          <a:bodyPr vert="horz" lIns="91431" tIns="45715" rIns="91431" bIns="45715" rtlCol="0"/>
          <a:lstStyle>
            <a:lvl1pPr algn="r">
              <a:defRPr sz="1200"/>
            </a:lvl1pPr>
          </a:lstStyle>
          <a:p>
            <a:fld id="{F45AAE9B-511E-49C3-A9D9-4F02A73EB374}" type="datetimeFigureOut">
              <a:rPr lang="en-US" smtClean="0"/>
              <a:t>07/02/2014</a:t>
            </a:fld>
            <a:endParaRPr lang="en-US"/>
          </a:p>
        </p:txBody>
      </p:sp>
      <p:sp>
        <p:nvSpPr>
          <p:cNvPr id="4" name="Footer Placeholder 3"/>
          <p:cNvSpPr>
            <a:spLocks noGrp="1"/>
          </p:cNvSpPr>
          <p:nvPr>
            <p:ph type="ftr" sz="quarter" idx="2"/>
          </p:nvPr>
        </p:nvSpPr>
        <p:spPr>
          <a:xfrm>
            <a:off x="4" y="9378823"/>
            <a:ext cx="2945659" cy="493713"/>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850447" y="9378823"/>
            <a:ext cx="2945659" cy="493713"/>
          </a:xfrm>
          <a:prstGeom prst="rect">
            <a:avLst/>
          </a:prstGeom>
        </p:spPr>
        <p:txBody>
          <a:bodyPr vert="horz" lIns="91431" tIns="45715" rIns="91431" bIns="45715" rtlCol="0" anchor="b"/>
          <a:lstStyle>
            <a:lvl1pPr algn="r">
              <a:defRPr sz="1200"/>
            </a:lvl1pPr>
          </a:lstStyle>
          <a:p>
            <a:fld id="{5440D271-B674-4151-A38E-76ED0970FE51}" type="slidenum">
              <a:rPr lang="en-US" smtClean="0"/>
              <a:t>‹#›</a:t>
            </a:fld>
            <a:endParaRPr lang="en-US"/>
          </a:p>
        </p:txBody>
      </p:sp>
    </p:spTree>
    <p:extLst>
      <p:ext uri="{BB962C8B-B14F-4D97-AF65-F5344CB8AC3E}">
        <p14:creationId xmlns:p14="http://schemas.microsoft.com/office/powerpoint/2010/main" val="259063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2945659" cy="493713"/>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idx="1"/>
          </p:nvPr>
        </p:nvSpPr>
        <p:spPr>
          <a:xfrm>
            <a:off x="3850447" y="1"/>
            <a:ext cx="2945659" cy="493713"/>
          </a:xfrm>
          <a:prstGeom prst="rect">
            <a:avLst/>
          </a:prstGeom>
        </p:spPr>
        <p:txBody>
          <a:bodyPr vert="horz" lIns="91431" tIns="45715" rIns="91431" bIns="45715" rtlCol="0"/>
          <a:lstStyle>
            <a:lvl1pPr algn="r">
              <a:defRPr sz="1200"/>
            </a:lvl1pPr>
          </a:lstStyle>
          <a:p>
            <a:fld id="{7A3917A7-3722-4A71-95D6-F589C53EB019}" type="datetimeFigureOut">
              <a:rPr lang="en-US" smtClean="0"/>
              <a:t>07/02/2014</a:t>
            </a:fld>
            <a:endParaRPr lang="en-US"/>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31" tIns="45715" rIns="91431" bIns="45715" rtlCol="0" anchor="ctr"/>
          <a:lstStyle/>
          <a:p>
            <a:endParaRPr lang="en-US"/>
          </a:p>
        </p:txBody>
      </p:sp>
      <p:sp>
        <p:nvSpPr>
          <p:cNvPr id="5" name="Notes Placeholder 4"/>
          <p:cNvSpPr>
            <a:spLocks noGrp="1"/>
          </p:cNvSpPr>
          <p:nvPr>
            <p:ph type="body" sz="quarter" idx="3"/>
          </p:nvPr>
        </p:nvSpPr>
        <p:spPr>
          <a:xfrm>
            <a:off x="679768" y="4690270"/>
            <a:ext cx="5438140" cy="4443412"/>
          </a:xfrm>
          <a:prstGeom prst="rect">
            <a:avLst/>
          </a:prstGeom>
        </p:spPr>
        <p:txBody>
          <a:bodyPr vert="horz" lIns="91431" tIns="45715" rIns="91431"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9378823"/>
            <a:ext cx="2945659" cy="493713"/>
          </a:xfrm>
          <a:prstGeom prst="rect">
            <a:avLst/>
          </a:prstGeom>
        </p:spPr>
        <p:txBody>
          <a:bodyPr vert="horz" lIns="91431" tIns="45715" rIns="91431"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3850447" y="9378823"/>
            <a:ext cx="2945659" cy="493713"/>
          </a:xfrm>
          <a:prstGeom prst="rect">
            <a:avLst/>
          </a:prstGeom>
        </p:spPr>
        <p:txBody>
          <a:bodyPr vert="horz" lIns="91431" tIns="45715" rIns="91431" bIns="45715" rtlCol="0" anchor="b"/>
          <a:lstStyle>
            <a:lvl1pPr algn="r">
              <a:defRPr sz="1200"/>
            </a:lvl1pPr>
          </a:lstStyle>
          <a:p>
            <a:fld id="{6E7D7EED-20F5-48D4-BC6F-628A515C546E}" type="slidenum">
              <a:rPr lang="en-US" smtClean="0"/>
              <a:t>‹#›</a:t>
            </a:fld>
            <a:endParaRPr lang="en-US"/>
          </a:p>
        </p:txBody>
      </p:sp>
    </p:spTree>
    <p:extLst>
      <p:ext uri="{BB962C8B-B14F-4D97-AF65-F5344CB8AC3E}">
        <p14:creationId xmlns:p14="http://schemas.microsoft.com/office/powerpoint/2010/main" val="3880434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7D7EED-20F5-48D4-BC6F-628A515C546E}" type="slidenum">
              <a:rPr lang="en-US" smtClean="0"/>
              <a:t>3</a:t>
            </a:fld>
            <a:endParaRPr lang="en-US"/>
          </a:p>
        </p:txBody>
      </p:sp>
    </p:spTree>
    <p:extLst>
      <p:ext uri="{BB962C8B-B14F-4D97-AF65-F5344CB8AC3E}">
        <p14:creationId xmlns:p14="http://schemas.microsoft.com/office/powerpoint/2010/main" val="22177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7D7EED-20F5-48D4-BC6F-628A515C546E}" type="slidenum">
              <a:rPr lang="en-US" smtClean="0"/>
              <a:t>5</a:t>
            </a:fld>
            <a:endParaRPr lang="en-US"/>
          </a:p>
        </p:txBody>
      </p:sp>
    </p:spTree>
    <p:extLst>
      <p:ext uri="{BB962C8B-B14F-4D97-AF65-F5344CB8AC3E}">
        <p14:creationId xmlns:p14="http://schemas.microsoft.com/office/powerpoint/2010/main" val="1594724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dirty="0" smtClean="0"/>
          </a:p>
        </p:txBody>
      </p:sp>
      <p:sp>
        <p:nvSpPr>
          <p:cNvPr id="4" name="Slide Number Placeholder 3"/>
          <p:cNvSpPr>
            <a:spLocks noGrp="1"/>
          </p:cNvSpPr>
          <p:nvPr>
            <p:ph type="sldNum" sz="quarter" idx="10"/>
          </p:nvPr>
        </p:nvSpPr>
        <p:spPr/>
        <p:txBody>
          <a:bodyPr/>
          <a:lstStyle/>
          <a:p>
            <a:fld id="{6E7D7EED-20F5-48D4-BC6F-628A515C546E}" type="slidenum">
              <a:rPr lang="en-US" smtClean="0"/>
              <a:t>6</a:t>
            </a:fld>
            <a:endParaRPr lang="en-US"/>
          </a:p>
        </p:txBody>
      </p:sp>
    </p:spTree>
    <p:extLst>
      <p:ext uri="{BB962C8B-B14F-4D97-AF65-F5344CB8AC3E}">
        <p14:creationId xmlns:p14="http://schemas.microsoft.com/office/powerpoint/2010/main" val="1114327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7D7EED-20F5-48D4-BC6F-628A515C546E}" type="slidenum">
              <a:rPr lang="en-US" smtClean="0"/>
              <a:t>10</a:t>
            </a:fld>
            <a:endParaRPr lang="en-US"/>
          </a:p>
        </p:txBody>
      </p:sp>
    </p:spTree>
    <p:extLst>
      <p:ext uri="{BB962C8B-B14F-4D97-AF65-F5344CB8AC3E}">
        <p14:creationId xmlns:p14="http://schemas.microsoft.com/office/powerpoint/2010/main" val="1924505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hasCustomPrompt="1"/>
          </p:nvPr>
        </p:nvSpPr>
        <p:spPr>
          <a:xfrm>
            <a:off x="2362200" y="4038600"/>
            <a:ext cx="6477000" cy="1828800"/>
          </a:xfrm>
        </p:spPr>
        <p:txBody>
          <a:bodyPr anchor="b"/>
          <a:lstStyle>
            <a:lvl1pPr>
              <a:defRPr cap="all" baseline="0">
                <a:solidFill>
                  <a:schemeClr val="bg2"/>
                </a:solidFill>
              </a:defRPr>
            </a:lvl1pPr>
          </a:lstStyle>
          <a:p>
            <a:r>
              <a:rPr kumimoji="0" lang="en-US" dirty="0" smtClean="0"/>
              <a:t>Click to edit Master title style</a:t>
            </a:r>
            <a:br>
              <a:rPr kumimoji="0" lang="en-US" dirty="0" smtClean="0"/>
            </a:br>
            <a:endParaRPr kumimoji="0"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E0F5CB7-112F-4AEB-833B-75239F87740F}" type="datetime1">
              <a:rPr lang="en-US" smtClean="0"/>
              <a:t>07/02/2014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DD2957A-38BF-4766-88FD-46AF2F4ED65D}" type="slidenum">
              <a:rPr lang="en-US" smtClean="0"/>
              <a:t>‹#›</a:t>
            </a:fld>
            <a:endParaRPr lang="en-US"/>
          </a:p>
        </p:txBody>
      </p:sp>
      <p:sp>
        <p:nvSpPr>
          <p:cNvPr id="13" name="AutoShape 4"/>
          <p:cNvSpPr>
            <a:spLocks noChangeAspect="1" noChangeArrowheads="1" noTextEdit="1"/>
          </p:cNvSpPr>
          <p:nvPr/>
        </p:nvSpPr>
        <p:spPr bwMode="auto">
          <a:xfrm>
            <a:off x="-41284" y="5013176"/>
            <a:ext cx="2277322" cy="864171"/>
          </a:xfrm>
          <a:prstGeom prst="rect">
            <a:avLst/>
          </a:prstGeom>
          <a:noFill/>
          <a:ln w="9525">
            <a:noFill/>
            <a:miter lim="800000"/>
            <a:headEnd/>
            <a:tailEnd/>
          </a:ln>
        </p:spPr>
        <p:txBody>
          <a:bodyPr/>
          <a:lstStyle/>
          <a:p>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48E1CF-762F-442C-BA1C-0BD4858AA95F}" type="datetime1">
              <a:rPr lang="en-US" smtClean="0"/>
              <a:t>07/02/2014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D2957A-38BF-4766-88FD-46AF2F4ED6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03138F2-0A9F-4A1B-8501-76DB2B26C13B}" type="datetime1">
              <a:rPr lang="en-US" smtClean="0"/>
              <a:t>07/02/2014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DD2957A-38BF-4766-88FD-46AF2F4ED65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137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7703768"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2C4D557-C43B-4887-AD32-37FFC4D663E8}" type="datetime1">
              <a:rPr lang="en-US" smtClean="0"/>
              <a:t>07/02/2014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DD2957A-38BF-4766-88FD-46AF2F4ED65D}"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7CA5415-1DDE-4A9D-A8CE-714EC5DE6740}" type="datetime1">
              <a:rPr lang="en-US" smtClean="0"/>
              <a:t>07/02/2014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DD2957A-38BF-4766-88FD-46AF2F4ED65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8DF423C-4D6A-444B-BF80-140DA331C83B}" type="datetime1">
              <a:rPr lang="en-US" smtClean="0"/>
              <a:t>07/02/2014</a:t>
            </a:fld>
            <a:endParaRPr lang="en-US"/>
          </a:p>
        </p:txBody>
      </p:sp>
      <p:sp>
        <p:nvSpPr>
          <p:cNvPr id="10" name="Slide Number Placeholder 9"/>
          <p:cNvSpPr>
            <a:spLocks noGrp="1"/>
          </p:cNvSpPr>
          <p:nvPr>
            <p:ph type="sldNum" sz="quarter" idx="16"/>
          </p:nvPr>
        </p:nvSpPr>
        <p:spPr/>
        <p:txBody>
          <a:bodyPr rtlCol="0"/>
          <a:lstStyle/>
          <a:p>
            <a:fld id="{DDD2957A-38BF-4766-88FD-46AF2F4ED65D}"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7783016"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85B25D1-77C9-4AB8-AD7F-5EDDC9826C81}" type="datetime1">
              <a:rPr lang="en-US" smtClean="0"/>
              <a:t>07/02/2014</a:t>
            </a:fld>
            <a:endParaRPr lang="en-US"/>
          </a:p>
        </p:txBody>
      </p:sp>
      <p:sp>
        <p:nvSpPr>
          <p:cNvPr id="12" name="Slide Number Placeholder 11"/>
          <p:cNvSpPr>
            <a:spLocks noGrp="1"/>
          </p:cNvSpPr>
          <p:nvPr>
            <p:ph type="sldNum" sz="quarter" idx="16"/>
          </p:nvPr>
        </p:nvSpPr>
        <p:spPr/>
        <p:txBody>
          <a:bodyPr rtlCol="0"/>
          <a:lstStyle/>
          <a:p>
            <a:fld id="{DDD2957A-38BF-4766-88FD-46AF2F4ED65D}"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954D26-4CB7-40F2-9B65-39396026E047}" type="datetime1">
              <a:rPr lang="en-US" smtClean="0"/>
              <a:t>07/02/2014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DD2957A-38BF-4766-88FD-46AF2F4ED65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D19EFC-EA45-4E55-A969-B567DBA2DAA2}" type="datetime1">
              <a:rPr lang="en-US" smtClean="0"/>
              <a:t>07/02/2014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DD2957A-38BF-4766-88FD-46AF2F4ED65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7634808"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8E3611E-A3F6-4642-82CB-995E183B910A}" type="datetime1">
              <a:rPr lang="en-US" smtClean="0"/>
              <a:t>07/02/2014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DD2957A-38BF-4766-88FD-46AF2F4ED65D}"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1D13BCB-7729-414F-8DBF-495607DE90F7}" type="datetime1">
              <a:rPr lang="en-US" smtClean="0"/>
              <a:t>07/02/2014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DD2957A-38BF-4766-88FD-46AF2F4ED65D}"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7612058" cy="9906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4E83C30-8BDE-4C5F-A02B-9EA8DAEF0CBA}" type="datetime1">
              <a:rPr lang="en-US" smtClean="0"/>
              <a:t>07/02/2014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571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DD2957A-38BF-4766-88FD-46AF2F4ED6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Lst>
  <p:timing>
    <p:tnLst>
      <p:par>
        <p:cTn id="1" dur="indefinite" restart="never" nodeType="tmRoot"/>
      </p:par>
    </p:tnLst>
  </p:timing>
  <p:hf hdr="0" ftr="0" dt="0"/>
  <p:txStyles>
    <p:titleStyle>
      <a:lvl1pPr algn="l" rtl="0" eaLnBrk="1" latinLnBrk="0" hangingPunct="1">
        <a:lnSpc>
          <a:spcPct val="80000"/>
        </a:lnSpc>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intu.int/PublicConsultations"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195736" y="764704"/>
            <a:ext cx="6768752" cy="4968552"/>
          </a:xfrm>
        </p:spPr>
        <p:txBody>
          <a:bodyPr>
            <a:normAutofit/>
          </a:bodyPr>
          <a:lstStyle/>
          <a:p>
            <a:r>
              <a:rPr lang="en-US" sz="3600" cap="none" dirty="0" smtClean="0"/>
              <a:t/>
            </a:r>
            <a:br>
              <a:rPr lang="en-US" sz="3600" cap="none" dirty="0" smtClean="0"/>
            </a:br>
            <a:r>
              <a:rPr lang="en-US" sz="3600" cap="none" dirty="0"/>
              <a:t/>
            </a:r>
            <a:br>
              <a:rPr lang="en-US" sz="3600" cap="none" dirty="0"/>
            </a:br>
            <a:r>
              <a:rPr lang="en-US" sz="3600" cap="none" dirty="0" smtClean="0"/>
              <a:t>Contribution by New Zealand on </a:t>
            </a:r>
            <a:r>
              <a:rPr lang="en-US" sz="3600" cap="none" dirty="0"/>
              <a:t>the elaboration of the draft </a:t>
            </a:r>
            <a:r>
              <a:rPr lang="en-US" sz="3600" cap="none" dirty="0" smtClean="0"/>
              <a:t>ITU Strategic Plan</a:t>
            </a:r>
            <a:br>
              <a:rPr lang="en-US" sz="3600" cap="none" dirty="0" smtClean="0"/>
            </a:br>
            <a:r>
              <a:rPr lang="en-US" sz="2700" cap="none" dirty="0"/>
              <a:t/>
            </a:r>
            <a:br>
              <a:rPr lang="en-US" sz="2700" cap="none" dirty="0"/>
            </a:br>
            <a:endParaRPr lang="en-US" sz="2700" cap="none" dirty="0"/>
          </a:p>
        </p:txBody>
      </p:sp>
      <p:sp>
        <p:nvSpPr>
          <p:cNvPr id="6" name="Subtitle 5"/>
          <p:cNvSpPr>
            <a:spLocks noGrp="1"/>
          </p:cNvSpPr>
          <p:nvPr>
            <p:ph type="subTitle" idx="1"/>
          </p:nvPr>
        </p:nvSpPr>
        <p:spPr/>
        <p:txBody>
          <a:bodyPr>
            <a:normAutofit fontScale="85000" lnSpcReduction="10000"/>
          </a:bodyPr>
          <a:lstStyle/>
          <a:p>
            <a:r>
              <a:rPr lang="en-US" sz="1900" dirty="0"/>
              <a:t>Council Working Group for the elaboration of the draft Strategic Plan and the draft Financial Plan 2016-2019</a:t>
            </a:r>
            <a:r>
              <a:rPr lang="en-US" dirty="0" smtClean="0"/>
              <a:t>		 	</a:t>
            </a:r>
            <a:r>
              <a:rPr lang="en-US" sz="2800" b="1" dirty="0" smtClean="0"/>
              <a:t> </a:t>
            </a:r>
            <a:fld id="{DE77A330-446D-469C-80EE-EA4A4947D56D}" type="datetime3">
              <a:rPr lang="en-US" sz="1300" b="1" smtClean="0"/>
              <a:t>7 February 2014</a:t>
            </a:fld>
            <a:endParaRPr lang="en-US" sz="1900" b="1" dirty="0"/>
          </a:p>
        </p:txBody>
      </p:sp>
    </p:spTree>
    <p:extLst>
      <p:ext uri="{BB962C8B-B14F-4D97-AF65-F5344CB8AC3E}">
        <p14:creationId xmlns:p14="http://schemas.microsoft.com/office/powerpoint/2010/main" val="33297539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From strategy to execution:</a:t>
            </a:r>
            <a:br>
              <a:rPr lang="en-US" sz="3600" dirty="0" smtClean="0"/>
            </a:br>
            <a:r>
              <a:rPr lang="en-US" dirty="0" smtClean="0"/>
              <a:t>Implementation criteria</a:t>
            </a:r>
            <a:endParaRPr lang="en-US" dirty="0"/>
          </a:p>
        </p:txBody>
      </p:sp>
      <p:sp>
        <p:nvSpPr>
          <p:cNvPr id="4" name="Content Placeholder 3"/>
          <p:cNvSpPr>
            <a:spLocks noGrp="1"/>
          </p:cNvSpPr>
          <p:nvPr>
            <p:ph sz="quarter" idx="1"/>
          </p:nvPr>
        </p:nvSpPr>
        <p:spPr>
          <a:xfrm>
            <a:off x="609600" y="1589566"/>
            <a:ext cx="4106416" cy="4575738"/>
          </a:xfrm>
        </p:spPr>
        <p:txBody>
          <a:bodyPr>
            <a:noAutofit/>
          </a:bodyPr>
          <a:lstStyle/>
          <a:p>
            <a:pPr>
              <a:spcBef>
                <a:spcPts val="600"/>
              </a:spcBef>
            </a:pPr>
            <a:r>
              <a:rPr lang="en-US" sz="1400" b="1" dirty="0" smtClean="0"/>
              <a:t>Follow </a:t>
            </a:r>
            <a:r>
              <a:rPr lang="en-US" sz="1400" b="1" dirty="0"/>
              <a:t>ITU values</a:t>
            </a:r>
            <a:endParaRPr lang="en-US" sz="1400" b="1" dirty="0" smtClean="0"/>
          </a:p>
          <a:p>
            <a:pPr>
              <a:spcBef>
                <a:spcPts val="600"/>
              </a:spcBef>
            </a:pPr>
            <a:r>
              <a:rPr lang="en-US" sz="1400" b="1" dirty="0" smtClean="0"/>
              <a:t>Follow results-based management (RBM) principles, including:</a:t>
            </a:r>
          </a:p>
          <a:p>
            <a:pPr lvl="1">
              <a:spcBef>
                <a:spcPts val="300"/>
              </a:spcBef>
            </a:pPr>
            <a:r>
              <a:rPr lang="en-US" sz="1200" dirty="0" smtClean="0"/>
              <a:t>Monitor &amp; evaluate performance</a:t>
            </a:r>
          </a:p>
          <a:p>
            <a:pPr lvl="1">
              <a:spcBef>
                <a:spcPts val="300"/>
              </a:spcBef>
            </a:pPr>
            <a:r>
              <a:rPr lang="en-US" sz="1200" dirty="0" smtClean="0"/>
              <a:t>Identify, assess and mitigate risks</a:t>
            </a:r>
          </a:p>
          <a:p>
            <a:pPr lvl="1">
              <a:spcBef>
                <a:spcPts val="300"/>
              </a:spcBef>
            </a:pPr>
            <a:r>
              <a:rPr lang="en-US" sz="1200" dirty="0" smtClean="0"/>
              <a:t>Results-based budgeting (RBB)</a:t>
            </a:r>
          </a:p>
          <a:p>
            <a:pPr lvl="1">
              <a:spcBef>
                <a:spcPts val="300"/>
              </a:spcBef>
            </a:pPr>
            <a:r>
              <a:rPr lang="en-US" sz="1200" dirty="0" smtClean="0"/>
              <a:t>Impact-oriented reporting</a:t>
            </a:r>
          </a:p>
          <a:p>
            <a:pPr>
              <a:spcBef>
                <a:spcPts val="600"/>
              </a:spcBef>
            </a:pPr>
            <a:r>
              <a:rPr lang="en-US" sz="1400" b="1" dirty="0" smtClean="0"/>
              <a:t>Implement efficiently</a:t>
            </a:r>
            <a:endParaRPr lang="en-US" sz="1400" dirty="0" smtClean="0"/>
          </a:p>
          <a:p>
            <a:pPr lvl="1">
              <a:spcBef>
                <a:spcPts val="300"/>
              </a:spcBef>
            </a:pPr>
            <a:r>
              <a:rPr lang="en-US" sz="1200" dirty="0" smtClean="0"/>
              <a:t>Value for money </a:t>
            </a:r>
          </a:p>
          <a:p>
            <a:pPr>
              <a:spcBef>
                <a:spcPts val="600"/>
              </a:spcBef>
            </a:pPr>
            <a:r>
              <a:rPr lang="en-US" sz="1400" b="1" dirty="0" smtClean="0"/>
              <a:t>Aim to mainstream UN recommendations and apply harmonized business practices</a:t>
            </a:r>
          </a:p>
          <a:p>
            <a:pPr>
              <a:spcBef>
                <a:spcPts val="600"/>
              </a:spcBef>
            </a:pPr>
            <a:r>
              <a:rPr lang="en-US" sz="1400" b="1" dirty="0" smtClean="0"/>
              <a:t>Work as One ITU</a:t>
            </a:r>
          </a:p>
          <a:p>
            <a:pPr lvl="1">
              <a:spcBef>
                <a:spcPts val="300"/>
              </a:spcBef>
            </a:pPr>
            <a:r>
              <a:rPr lang="en-US" sz="1200" dirty="0" smtClean="0"/>
              <a:t>Secretariat </a:t>
            </a:r>
            <a:r>
              <a:rPr lang="en-US" sz="1200" dirty="0"/>
              <a:t>support for implementation through cohesive operational planning</a:t>
            </a:r>
          </a:p>
          <a:p>
            <a:pPr lvl="1">
              <a:spcBef>
                <a:spcPts val="300"/>
              </a:spcBef>
            </a:pPr>
            <a:r>
              <a:rPr lang="en-US" sz="1200" dirty="0" smtClean="0"/>
              <a:t>Avoid </a:t>
            </a:r>
            <a:r>
              <a:rPr lang="en-US" sz="1200" dirty="0"/>
              <a:t>redundancies and duplications, maximizing synergies</a:t>
            </a:r>
          </a:p>
          <a:p>
            <a:pPr>
              <a:spcBef>
                <a:spcPts val="600"/>
              </a:spcBef>
            </a:pPr>
            <a:r>
              <a:rPr lang="en-US" sz="1400" b="1" dirty="0" smtClean="0"/>
              <a:t>Long-Term development of the organization to sustain </a:t>
            </a:r>
            <a:r>
              <a:rPr lang="en-US" sz="1400" b="1" dirty="0"/>
              <a:t>p</a:t>
            </a:r>
            <a:r>
              <a:rPr lang="en-US" sz="1400" b="1" dirty="0" smtClean="0"/>
              <a:t>erformance and relevance of expertise</a:t>
            </a:r>
            <a:endParaRPr lang="en-US" sz="1400" b="1" dirty="0"/>
          </a:p>
          <a:p>
            <a:pPr lvl="1">
              <a:spcBef>
                <a:spcPts val="300"/>
              </a:spcBef>
            </a:pPr>
            <a:r>
              <a:rPr lang="en-US" sz="1200" dirty="0"/>
              <a:t>Learning Organization</a:t>
            </a:r>
          </a:p>
          <a:p>
            <a:pPr lvl="1">
              <a:spcBef>
                <a:spcPts val="300"/>
              </a:spcBef>
            </a:pPr>
            <a:r>
              <a:rPr lang="en-US" sz="1200" dirty="0"/>
              <a:t>Investment in Staff</a:t>
            </a:r>
          </a:p>
        </p:txBody>
      </p:sp>
      <p:sp>
        <p:nvSpPr>
          <p:cNvPr id="5" name="Content Placeholder 4"/>
          <p:cNvSpPr>
            <a:spLocks noGrp="1"/>
          </p:cNvSpPr>
          <p:nvPr>
            <p:ph sz="quarter" idx="2"/>
          </p:nvPr>
        </p:nvSpPr>
        <p:spPr>
          <a:xfrm>
            <a:off x="4572000" y="1589567"/>
            <a:ext cx="4447133" cy="4942366"/>
          </a:xfrm>
        </p:spPr>
        <p:txBody>
          <a:bodyPr>
            <a:noAutofit/>
          </a:bodyPr>
          <a:lstStyle/>
          <a:p>
            <a:pPr>
              <a:spcBef>
                <a:spcPts val="600"/>
              </a:spcBef>
            </a:pPr>
            <a:r>
              <a:rPr lang="en-US" sz="1400" b="1" dirty="0"/>
              <a:t>Prioritization</a:t>
            </a:r>
          </a:p>
          <a:p>
            <a:pPr lvl="1">
              <a:spcBef>
                <a:spcPts val="600"/>
              </a:spcBef>
            </a:pPr>
            <a:r>
              <a:rPr lang="en-US" sz="1200" b="1" dirty="0">
                <a:solidFill>
                  <a:schemeClr val="accent1"/>
                </a:solidFill>
              </a:rPr>
              <a:t>Added </a:t>
            </a:r>
            <a:r>
              <a:rPr lang="en-US" sz="1200" b="1" dirty="0" smtClean="0">
                <a:solidFill>
                  <a:schemeClr val="accent1"/>
                </a:solidFill>
              </a:rPr>
              <a:t>value</a:t>
            </a:r>
            <a:endParaRPr lang="en-US" sz="1200" b="1" dirty="0">
              <a:solidFill>
                <a:schemeClr val="accent1"/>
              </a:solidFill>
            </a:endParaRPr>
          </a:p>
          <a:p>
            <a:pPr lvl="2">
              <a:spcBef>
                <a:spcPts val="300"/>
              </a:spcBef>
            </a:pPr>
            <a:r>
              <a:rPr lang="en-US" sz="1200" dirty="0"/>
              <a:t>Unique value ITU can contribute, outcomes that would not be achieved otherwise</a:t>
            </a:r>
          </a:p>
          <a:p>
            <a:pPr lvl="2">
              <a:spcBef>
                <a:spcPts val="300"/>
              </a:spcBef>
            </a:pPr>
            <a:r>
              <a:rPr lang="en-US" sz="1200" dirty="0"/>
              <a:t>Involvement where and to the extent ITU adds a significant value</a:t>
            </a:r>
          </a:p>
          <a:p>
            <a:pPr lvl="2">
              <a:spcBef>
                <a:spcPts val="300"/>
              </a:spcBef>
            </a:pPr>
            <a:r>
              <a:rPr lang="en-US" sz="1200" dirty="0"/>
              <a:t>Not prioritize activities that other stakeholders can undertake</a:t>
            </a:r>
          </a:p>
          <a:p>
            <a:pPr lvl="2">
              <a:spcBef>
                <a:spcPts val="300"/>
              </a:spcBef>
            </a:pPr>
            <a:r>
              <a:rPr lang="en-US" sz="1200" dirty="0"/>
              <a:t>Available expertise to implement</a:t>
            </a:r>
          </a:p>
          <a:p>
            <a:pPr lvl="1">
              <a:spcBef>
                <a:spcPts val="600"/>
              </a:spcBef>
            </a:pPr>
            <a:r>
              <a:rPr lang="en-US" sz="1200" b="1" dirty="0">
                <a:solidFill>
                  <a:schemeClr val="accent1"/>
                </a:solidFill>
              </a:rPr>
              <a:t>Impact </a:t>
            </a:r>
            <a:r>
              <a:rPr lang="en-US" sz="1200" b="1" dirty="0" smtClean="0">
                <a:solidFill>
                  <a:schemeClr val="accent1"/>
                </a:solidFill>
              </a:rPr>
              <a:t>(and </a:t>
            </a:r>
            <a:r>
              <a:rPr lang="en-US" sz="1200" b="1" dirty="0">
                <a:solidFill>
                  <a:schemeClr val="accent1"/>
                </a:solidFill>
              </a:rPr>
              <a:t>f</a:t>
            </a:r>
            <a:r>
              <a:rPr lang="en-US" sz="1200" b="1" dirty="0" smtClean="0">
                <a:solidFill>
                  <a:schemeClr val="accent1"/>
                </a:solidFill>
              </a:rPr>
              <a:t>ocus</a:t>
            </a:r>
            <a:r>
              <a:rPr lang="en-US" sz="1200" b="1" dirty="0">
                <a:solidFill>
                  <a:schemeClr val="accent1"/>
                </a:solidFill>
              </a:rPr>
              <a:t>)</a:t>
            </a:r>
          </a:p>
          <a:p>
            <a:pPr lvl="2">
              <a:spcBef>
                <a:spcPts val="300"/>
              </a:spcBef>
            </a:pPr>
            <a:r>
              <a:rPr lang="en-US" sz="1200" dirty="0"/>
              <a:t>Impact for the larger constituency while considering inclusiveness</a:t>
            </a:r>
          </a:p>
          <a:p>
            <a:pPr lvl="2">
              <a:spcBef>
                <a:spcPts val="300"/>
              </a:spcBef>
            </a:pPr>
            <a:r>
              <a:rPr lang="en-US" sz="1200" dirty="0"/>
              <a:t>Fewer activities with greater impact, rather than many with diluted impact</a:t>
            </a:r>
          </a:p>
          <a:p>
            <a:pPr lvl="2">
              <a:spcBef>
                <a:spcPts val="300"/>
              </a:spcBef>
            </a:pPr>
            <a:r>
              <a:rPr lang="en-US" sz="1200" dirty="0"/>
              <a:t>Consistency, contribution to the one big picture</a:t>
            </a:r>
          </a:p>
          <a:p>
            <a:pPr lvl="2">
              <a:spcBef>
                <a:spcPts val="300"/>
              </a:spcBef>
            </a:pPr>
            <a:r>
              <a:rPr lang="en-US" sz="1200" dirty="0"/>
              <a:t>Activities with tangible results</a:t>
            </a:r>
          </a:p>
          <a:p>
            <a:pPr lvl="1">
              <a:spcBef>
                <a:spcPts val="600"/>
              </a:spcBef>
            </a:pPr>
            <a:r>
              <a:rPr lang="en-US" sz="1200" b="1" dirty="0">
                <a:solidFill>
                  <a:schemeClr val="accent1"/>
                </a:solidFill>
              </a:rPr>
              <a:t>Membership </a:t>
            </a:r>
            <a:r>
              <a:rPr lang="en-US" sz="1200" b="1" dirty="0" smtClean="0">
                <a:solidFill>
                  <a:schemeClr val="accent1"/>
                </a:solidFill>
              </a:rPr>
              <a:t>needs</a:t>
            </a:r>
            <a:endParaRPr lang="en-US" sz="1200" b="1" dirty="0">
              <a:solidFill>
                <a:schemeClr val="accent1"/>
              </a:solidFill>
            </a:endParaRPr>
          </a:p>
          <a:p>
            <a:pPr lvl="2">
              <a:spcBef>
                <a:spcPts val="300"/>
              </a:spcBef>
            </a:pPr>
            <a:r>
              <a:rPr lang="en-US" sz="1200" dirty="0"/>
              <a:t>Demand-driven / customer-oriented approach</a:t>
            </a:r>
          </a:p>
          <a:p>
            <a:pPr lvl="2">
              <a:spcBef>
                <a:spcPts val="300"/>
              </a:spcBef>
            </a:pPr>
            <a:r>
              <a:rPr lang="en-US" sz="1200" dirty="0"/>
              <a:t>Prioritize activities that Member States cannot implement without ITU</a:t>
            </a:r>
          </a:p>
        </p:txBody>
      </p:sp>
      <p:sp>
        <p:nvSpPr>
          <p:cNvPr id="3" name="Slide Number Placeholder 2"/>
          <p:cNvSpPr>
            <a:spLocks noGrp="1"/>
          </p:cNvSpPr>
          <p:nvPr>
            <p:ph type="sldNum" sz="quarter" idx="16"/>
          </p:nvPr>
        </p:nvSpPr>
        <p:spPr/>
        <p:txBody>
          <a:bodyPr>
            <a:normAutofit fontScale="85000" lnSpcReduction="20000"/>
          </a:bodyPr>
          <a:lstStyle/>
          <a:p>
            <a:fld id="{DDD2957A-38BF-4766-88FD-46AF2F4ED65D}" type="slidenum">
              <a:rPr lang="en-US" smtClean="0"/>
              <a:t>10</a:t>
            </a:fld>
            <a:endParaRPr lang="en-US"/>
          </a:p>
        </p:txBody>
      </p:sp>
    </p:spTree>
    <p:extLst>
      <p:ext uri="{BB962C8B-B14F-4D97-AF65-F5344CB8AC3E}">
        <p14:creationId xmlns:p14="http://schemas.microsoft.com/office/powerpoint/2010/main" val="32895409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Process </a:t>
            </a:r>
            <a:r>
              <a:rPr lang="en-US" dirty="0"/>
              <a:t>flowchart for </a:t>
            </a:r>
            <a:r>
              <a:rPr lang="en-US" dirty="0" smtClean="0"/>
              <a:t>the </a:t>
            </a:r>
            <a:r>
              <a:rPr lang="en-US" dirty="0"/>
              <a:t>e</a:t>
            </a:r>
            <a:r>
              <a:rPr lang="en-US" dirty="0" smtClean="0"/>
              <a:t>laboration </a:t>
            </a:r>
            <a:r>
              <a:rPr lang="en-US" dirty="0"/>
              <a:t>of the SP</a:t>
            </a:r>
          </a:p>
        </p:txBody>
      </p:sp>
      <p:sp>
        <p:nvSpPr>
          <p:cNvPr id="4" name="Slide Number Placeholder 3"/>
          <p:cNvSpPr>
            <a:spLocks noGrp="1"/>
          </p:cNvSpPr>
          <p:nvPr>
            <p:ph type="sldNum" sz="quarter" idx="12"/>
          </p:nvPr>
        </p:nvSpPr>
        <p:spPr/>
        <p:txBody>
          <a:bodyPr>
            <a:normAutofit fontScale="85000" lnSpcReduction="20000"/>
          </a:bodyPr>
          <a:lstStyle/>
          <a:p>
            <a:fld id="{DDD2957A-38BF-4766-88FD-46AF2F4ED65D}" type="slidenum">
              <a:rPr lang="en-US" smtClean="0"/>
              <a:t>11</a:t>
            </a:fld>
            <a:endParaRPr lang="en-US"/>
          </a:p>
        </p:txBody>
      </p:sp>
      <p:cxnSp>
        <p:nvCxnSpPr>
          <p:cNvPr id="35" name="직선 화살표 연결선 26"/>
          <p:cNvCxnSpPr>
            <a:cxnSpLocks noChangeShapeType="1"/>
          </p:cNvCxnSpPr>
          <p:nvPr/>
        </p:nvCxnSpPr>
        <p:spPr bwMode="auto">
          <a:xfrm>
            <a:off x="8112250" y="2680420"/>
            <a:ext cx="0" cy="303212"/>
          </a:xfrm>
          <a:prstGeom prst="straightConnector1">
            <a:avLst/>
          </a:prstGeom>
          <a:noFill/>
          <a:ln w="28575">
            <a:solidFill>
              <a:srgbClr val="7F7F7F"/>
            </a:solidFill>
            <a:round/>
            <a:headEnd/>
            <a:tailEnd type="arrow" w="med" len="med"/>
          </a:ln>
          <a:extLst>
            <a:ext uri="{909E8E84-426E-40DD-AFC4-6F175D3DCCD1}">
              <a14:hiddenFill xmlns:a14="http://schemas.microsoft.com/office/drawing/2010/main">
                <a:noFill/>
              </a14:hiddenFill>
            </a:ext>
          </a:extLst>
        </p:spPr>
      </p:cxnSp>
      <p:cxnSp>
        <p:nvCxnSpPr>
          <p:cNvPr id="36" name="직선 화살표 연결선 14"/>
          <p:cNvCxnSpPr>
            <a:cxnSpLocks noChangeShapeType="1"/>
          </p:cNvCxnSpPr>
          <p:nvPr/>
        </p:nvCxnSpPr>
        <p:spPr bwMode="auto">
          <a:xfrm flipV="1">
            <a:off x="4991225" y="3636095"/>
            <a:ext cx="0" cy="509587"/>
          </a:xfrm>
          <a:prstGeom prst="straightConnector1">
            <a:avLst/>
          </a:prstGeom>
          <a:noFill/>
          <a:ln w="28575">
            <a:solidFill>
              <a:srgbClr val="7F7F7F"/>
            </a:solidFill>
            <a:round/>
            <a:headEnd/>
            <a:tailEnd type="arrow" w="med" len="med"/>
          </a:ln>
          <a:extLst>
            <a:ext uri="{909E8E84-426E-40DD-AFC4-6F175D3DCCD1}">
              <a14:hiddenFill xmlns:a14="http://schemas.microsoft.com/office/drawing/2010/main">
                <a:noFill/>
              </a14:hiddenFill>
            </a:ext>
          </a:extLst>
        </p:spPr>
      </p:cxnSp>
      <p:sp>
        <p:nvSpPr>
          <p:cNvPr id="37" name="모서리가 둥근 직사각형 4"/>
          <p:cNvSpPr/>
          <p:nvPr/>
        </p:nvSpPr>
        <p:spPr>
          <a:xfrm>
            <a:off x="2784600" y="3977407"/>
            <a:ext cx="2263775" cy="37465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r>
              <a:rPr lang="en-US" altLang="ko-KR">
                <a:solidFill>
                  <a:schemeClr val="tx1"/>
                </a:solidFill>
              </a:rPr>
              <a:t>CWG</a:t>
            </a:r>
            <a:endParaRPr lang="ko-KR" altLang="en-US">
              <a:solidFill>
                <a:schemeClr val="tx1"/>
              </a:solidFill>
            </a:endParaRPr>
          </a:p>
        </p:txBody>
      </p:sp>
      <p:sp>
        <p:nvSpPr>
          <p:cNvPr id="38" name="타원 5"/>
          <p:cNvSpPr/>
          <p:nvPr/>
        </p:nvSpPr>
        <p:spPr>
          <a:xfrm>
            <a:off x="2433762" y="2008907"/>
            <a:ext cx="785813" cy="536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ko-KR" dirty="0">
                <a:solidFill>
                  <a:schemeClr val="tx1"/>
                </a:solidFill>
              </a:rPr>
              <a:t>C13</a:t>
            </a:r>
            <a:endParaRPr lang="ko-KR" altLang="en-US" dirty="0">
              <a:solidFill>
                <a:schemeClr val="tx1"/>
              </a:solidFill>
            </a:endParaRPr>
          </a:p>
        </p:txBody>
      </p:sp>
      <p:sp>
        <p:nvSpPr>
          <p:cNvPr id="39" name="타원 6"/>
          <p:cNvSpPr/>
          <p:nvPr/>
        </p:nvSpPr>
        <p:spPr>
          <a:xfrm>
            <a:off x="4564187" y="2015257"/>
            <a:ext cx="785813" cy="536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ko-KR">
                <a:solidFill>
                  <a:schemeClr val="tx1"/>
                </a:solidFill>
              </a:rPr>
              <a:t>C14</a:t>
            </a:r>
            <a:endParaRPr lang="ko-KR" altLang="en-US">
              <a:solidFill>
                <a:schemeClr val="tx1"/>
              </a:solidFill>
            </a:endParaRPr>
          </a:p>
        </p:txBody>
      </p:sp>
      <p:sp>
        <p:nvSpPr>
          <p:cNvPr id="40" name="타원 7"/>
          <p:cNvSpPr/>
          <p:nvPr/>
        </p:nvSpPr>
        <p:spPr>
          <a:xfrm>
            <a:off x="5964362" y="1916832"/>
            <a:ext cx="1071563" cy="70643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altLang="ko-KR" sz="2000" b="1">
                <a:solidFill>
                  <a:schemeClr val="bg1"/>
                </a:solidFill>
              </a:rPr>
              <a:t>PP14</a:t>
            </a:r>
            <a:endParaRPr lang="ko-KR" altLang="en-US" sz="2000" b="1">
              <a:solidFill>
                <a:schemeClr val="bg1"/>
              </a:solidFill>
            </a:endParaRPr>
          </a:p>
        </p:txBody>
      </p:sp>
      <p:cxnSp>
        <p:nvCxnSpPr>
          <p:cNvPr id="41" name="직선 화살표 연결선 8"/>
          <p:cNvCxnSpPr/>
          <p:nvPr/>
        </p:nvCxnSpPr>
        <p:spPr>
          <a:xfrm>
            <a:off x="1582862" y="2283545"/>
            <a:ext cx="785813" cy="0"/>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2" name="TextBox 9"/>
          <p:cNvSpPr txBox="1">
            <a:spLocks noChangeArrowheads="1"/>
          </p:cNvSpPr>
          <p:nvPr/>
        </p:nvSpPr>
        <p:spPr bwMode="auto">
          <a:xfrm>
            <a:off x="179512" y="2462932"/>
            <a:ext cx="22860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latinLnBrk="1"/>
            <a:r>
              <a:rPr kumimoji="1" lang="en-US" altLang="ko-KR" sz="1400" b="1">
                <a:ea typeface="굴림" charset="0"/>
                <a:cs typeface="굴림" charset="0"/>
              </a:rPr>
              <a:t>SG provides input to Council</a:t>
            </a:r>
          </a:p>
          <a:p>
            <a:pPr latinLnBrk="1"/>
            <a:r>
              <a:rPr kumimoji="1" lang="en-US" altLang="ko-KR" sz="1200">
                <a:ea typeface="굴림" charset="0"/>
                <a:cs typeface="굴림" charset="0"/>
              </a:rPr>
              <a:t>(No.74A, Const.)</a:t>
            </a:r>
            <a:endParaRPr kumimoji="1" lang="ko-KR" altLang="en-US" sz="1200">
              <a:ea typeface="굴림" charset="0"/>
              <a:cs typeface="굴림" charset="0"/>
            </a:endParaRPr>
          </a:p>
        </p:txBody>
      </p:sp>
      <p:sp>
        <p:nvSpPr>
          <p:cNvPr id="43" name="TextBox 11"/>
          <p:cNvSpPr txBox="1">
            <a:spLocks noChangeArrowheads="1"/>
          </p:cNvSpPr>
          <p:nvPr/>
        </p:nvSpPr>
        <p:spPr bwMode="auto">
          <a:xfrm>
            <a:off x="768475" y="3040782"/>
            <a:ext cx="20066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latinLnBrk="1">
              <a:lnSpc>
                <a:spcPts val="1500"/>
              </a:lnSpc>
            </a:pPr>
            <a:r>
              <a:rPr kumimoji="1" lang="en-US" altLang="ko-KR" sz="1400" b="1">
                <a:ea typeface="굴림" charset="0"/>
                <a:cs typeface="굴림" charset="0"/>
              </a:rPr>
              <a:t>Council shall initiate the</a:t>
            </a:r>
          </a:p>
          <a:p>
            <a:pPr latinLnBrk="1">
              <a:lnSpc>
                <a:spcPts val="1500"/>
              </a:lnSpc>
            </a:pPr>
            <a:r>
              <a:rPr kumimoji="1" lang="en-US" altLang="ko-KR" sz="1400" b="1">
                <a:ea typeface="굴림" charset="0"/>
                <a:cs typeface="굴림" charset="0"/>
              </a:rPr>
              <a:t>preparation of a draft SP</a:t>
            </a:r>
          </a:p>
          <a:p>
            <a:pPr latinLnBrk="1">
              <a:lnSpc>
                <a:spcPts val="1500"/>
              </a:lnSpc>
            </a:pPr>
            <a:r>
              <a:rPr kumimoji="1" lang="en-US" altLang="ko-KR" sz="1200" b="1">
                <a:ea typeface="굴림" charset="0"/>
                <a:cs typeface="굴림" charset="0"/>
              </a:rPr>
              <a:t>(e.g. by creating a CWG)</a:t>
            </a:r>
          </a:p>
          <a:p>
            <a:pPr latinLnBrk="1">
              <a:lnSpc>
                <a:spcPts val="1500"/>
              </a:lnSpc>
            </a:pPr>
            <a:r>
              <a:rPr kumimoji="1" lang="en-US" altLang="ko-KR" sz="1200">
                <a:ea typeface="굴림" charset="0"/>
                <a:cs typeface="굴림" charset="0"/>
              </a:rPr>
              <a:t>(No. 62A, Convention)</a:t>
            </a:r>
            <a:endParaRPr kumimoji="1" lang="ko-KR" altLang="en-US" sz="1200">
              <a:ea typeface="굴림" charset="0"/>
              <a:cs typeface="굴림" charset="0"/>
            </a:endParaRPr>
          </a:p>
        </p:txBody>
      </p:sp>
      <p:sp>
        <p:nvSpPr>
          <p:cNvPr id="44" name="다이아몬드 12"/>
          <p:cNvSpPr/>
          <p:nvPr/>
        </p:nvSpPr>
        <p:spPr>
          <a:xfrm>
            <a:off x="4454650" y="3056657"/>
            <a:ext cx="1071562" cy="534988"/>
          </a:xfrm>
          <a:prstGeom prst="diamond">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altLang="ko-KR" sz="1200" b="1" dirty="0">
                <a:solidFill>
                  <a:srgbClr val="FFFFFF"/>
                </a:solidFill>
              </a:rPr>
              <a:t>Draft</a:t>
            </a:r>
          </a:p>
          <a:p>
            <a:pPr algn="ctr" fontAlgn="auto">
              <a:spcBef>
                <a:spcPts val="0"/>
              </a:spcBef>
              <a:spcAft>
                <a:spcPts val="0"/>
              </a:spcAft>
              <a:defRPr/>
            </a:pPr>
            <a:r>
              <a:rPr lang="en-US" altLang="ko-KR" sz="1200" b="1" dirty="0">
                <a:solidFill>
                  <a:srgbClr val="FFFFFF"/>
                </a:solidFill>
              </a:rPr>
              <a:t>SP</a:t>
            </a:r>
            <a:endParaRPr lang="ko-KR" altLang="en-US" sz="1200" b="1" dirty="0">
              <a:solidFill>
                <a:srgbClr val="FFFFFF"/>
              </a:solidFill>
            </a:endParaRPr>
          </a:p>
        </p:txBody>
      </p:sp>
      <p:sp>
        <p:nvSpPr>
          <p:cNvPr id="45" name="TextBox 13"/>
          <p:cNvSpPr txBox="1">
            <a:spLocks noChangeArrowheads="1"/>
          </p:cNvSpPr>
          <p:nvPr/>
        </p:nvSpPr>
        <p:spPr bwMode="auto">
          <a:xfrm>
            <a:off x="2927475" y="2969345"/>
            <a:ext cx="1687512"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latinLnBrk="1">
              <a:lnSpc>
                <a:spcPts val="1400"/>
              </a:lnSpc>
            </a:pPr>
            <a:r>
              <a:rPr kumimoji="1" lang="en-US" altLang="ko-KR" sz="1300" b="1">
                <a:ea typeface="굴림" charset="0"/>
                <a:cs typeface="굴림" charset="0"/>
              </a:rPr>
              <a:t>CWG coordinates the </a:t>
            </a:r>
          </a:p>
          <a:p>
            <a:pPr latinLnBrk="1">
              <a:lnSpc>
                <a:spcPts val="1400"/>
              </a:lnSpc>
            </a:pPr>
            <a:r>
              <a:rPr kumimoji="1" lang="en-US" altLang="ko-KR" sz="1300" b="1">
                <a:ea typeface="굴림" charset="0"/>
                <a:cs typeface="굴림" charset="0"/>
              </a:rPr>
              <a:t>elaboration of the </a:t>
            </a:r>
          </a:p>
          <a:p>
            <a:pPr latinLnBrk="1">
              <a:lnSpc>
                <a:spcPts val="1400"/>
              </a:lnSpc>
            </a:pPr>
            <a:r>
              <a:rPr kumimoji="1" lang="en-US" altLang="ko-KR" sz="1300" b="1">
                <a:ea typeface="굴림" charset="0"/>
                <a:cs typeface="굴림" charset="0"/>
              </a:rPr>
              <a:t>draft SP</a:t>
            </a:r>
          </a:p>
          <a:p>
            <a:pPr latinLnBrk="1">
              <a:lnSpc>
                <a:spcPts val="1400"/>
              </a:lnSpc>
            </a:pPr>
            <a:r>
              <a:rPr kumimoji="1" lang="en-US" altLang="ko-KR" sz="1100">
                <a:ea typeface="굴림" charset="0"/>
                <a:cs typeface="굴림" charset="0"/>
              </a:rPr>
              <a:t>(Res. 1358 / C13)</a:t>
            </a:r>
            <a:endParaRPr kumimoji="1" lang="ko-KR" altLang="en-US" sz="1100">
              <a:ea typeface="굴림" charset="0"/>
              <a:cs typeface="굴림" charset="0"/>
            </a:endParaRPr>
          </a:p>
        </p:txBody>
      </p:sp>
      <p:cxnSp>
        <p:nvCxnSpPr>
          <p:cNvPr id="46" name="직선 화살표 연결선 15"/>
          <p:cNvCxnSpPr>
            <a:cxnSpLocks noChangeShapeType="1"/>
          </p:cNvCxnSpPr>
          <p:nvPr/>
        </p:nvCxnSpPr>
        <p:spPr bwMode="auto">
          <a:xfrm>
            <a:off x="5216650" y="2545482"/>
            <a:ext cx="712787" cy="708025"/>
          </a:xfrm>
          <a:prstGeom prst="straightConnector1">
            <a:avLst/>
          </a:prstGeom>
          <a:noFill/>
          <a:ln w="28575">
            <a:solidFill>
              <a:srgbClr val="7F7F7F"/>
            </a:solidFill>
            <a:round/>
            <a:headEnd/>
            <a:tailEnd type="arrow" w="med" len="med"/>
          </a:ln>
          <a:extLst>
            <a:ext uri="{909E8E84-426E-40DD-AFC4-6F175D3DCCD1}">
              <a14:hiddenFill xmlns:a14="http://schemas.microsoft.com/office/drawing/2010/main">
                <a:noFill/>
              </a14:hiddenFill>
            </a:ext>
          </a:extLst>
        </p:spPr>
      </p:cxnSp>
      <p:sp>
        <p:nvSpPr>
          <p:cNvPr id="47" name="다이아몬드 17"/>
          <p:cNvSpPr/>
          <p:nvPr/>
        </p:nvSpPr>
        <p:spPr>
          <a:xfrm>
            <a:off x="5889750" y="3043957"/>
            <a:ext cx="1190625" cy="655638"/>
          </a:xfrm>
          <a:prstGeom prst="diamond">
            <a:avLst/>
          </a:prstGeom>
          <a:solidFill>
            <a:schemeClr val="accent4">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altLang="ko-KR" sz="1200" b="1" dirty="0">
                <a:solidFill>
                  <a:srgbClr val="FFFFFF"/>
                </a:solidFill>
              </a:rPr>
              <a:t>Final</a:t>
            </a:r>
          </a:p>
          <a:p>
            <a:pPr algn="ctr" fontAlgn="auto">
              <a:spcBef>
                <a:spcPts val="0"/>
              </a:spcBef>
              <a:spcAft>
                <a:spcPts val="0"/>
              </a:spcAft>
              <a:defRPr/>
            </a:pPr>
            <a:r>
              <a:rPr lang="en-US" altLang="ko-KR" sz="1200" b="1" dirty="0">
                <a:solidFill>
                  <a:srgbClr val="FFFFFF"/>
                </a:solidFill>
              </a:rPr>
              <a:t>Draft</a:t>
            </a:r>
          </a:p>
          <a:p>
            <a:pPr algn="ctr" fontAlgn="auto">
              <a:spcBef>
                <a:spcPts val="0"/>
              </a:spcBef>
              <a:spcAft>
                <a:spcPts val="0"/>
              </a:spcAft>
              <a:defRPr/>
            </a:pPr>
            <a:r>
              <a:rPr lang="en-US" altLang="ko-KR" sz="1200" b="1" dirty="0">
                <a:solidFill>
                  <a:srgbClr val="FFFFFF"/>
                </a:solidFill>
              </a:rPr>
              <a:t>SP</a:t>
            </a:r>
            <a:endParaRPr lang="ko-KR" altLang="en-US" sz="1200" b="1" dirty="0">
              <a:solidFill>
                <a:srgbClr val="FFFFFF"/>
              </a:solidFill>
            </a:endParaRPr>
          </a:p>
        </p:txBody>
      </p:sp>
      <p:sp>
        <p:nvSpPr>
          <p:cNvPr id="48" name="직사각형 19"/>
          <p:cNvSpPr/>
          <p:nvPr/>
        </p:nvSpPr>
        <p:spPr>
          <a:xfrm>
            <a:off x="3143375" y="4737820"/>
            <a:ext cx="1408112" cy="50958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latinLnBrk="1" hangingPunct="1">
              <a:lnSpc>
                <a:spcPts val="1100"/>
              </a:lnSpc>
              <a:spcBef>
                <a:spcPts val="0"/>
              </a:spcBef>
              <a:spcAft>
                <a:spcPts val="0"/>
              </a:spcAft>
              <a:buFont typeface="Arial" charset="0"/>
              <a:buChar char="•"/>
              <a:defRPr/>
            </a:pPr>
            <a:r>
              <a:rPr kumimoji="1" lang="en-US" altLang="ko-KR" sz="1200" b="1" dirty="0">
                <a:solidFill>
                  <a:srgbClr val="000000"/>
                </a:solidFill>
                <a:latin typeface="Calibri" pitchFamily="34" charset="0"/>
                <a:ea typeface="굴림" pitchFamily="34" charset="-127"/>
              </a:rPr>
              <a:t> Member States</a:t>
            </a:r>
          </a:p>
          <a:p>
            <a:pPr eaLnBrk="1" fontAlgn="auto" latinLnBrk="1" hangingPunct="1">
              <a:lnSpc>
                <a:spcPts val="1100"/>
              </a:lnSpc>
              <a:spcBef>
                <a:spcPts val="0"/>
              </a:spcBef>
              <a:spcAft>
                <a:spcPts val="0"/>
              </a:spcAft>
              <a:buFont typeface="Arial" charset="0"/>
              <a:buChar char="•"/>
              <a:defRPr/>
            </a:pPr>
            <a:r>
              <a:rPr kumimoji="1" lang="en-US" altLang="ko-KR" sz="1200" b="1" dirty="0">
                <a:solidFill>
                  <a:srgbClr val="000000"/>
                </a:solidFill>
                <a:latin typeface="Calibri" pitchFamily="34" charset="0"/>
                <a:ea typeface="굴림" pitchFamily="34" charset="-127"/>
              </a:rPr>
              <a:t> Sector Members</a:t>
            </a:r>
          </a:p>
          <a:p>
            <a:pPr eaLnBrk="1" fontAlgn="auto" latinLnBrk="1" hangingPunct="1">
              <a:lnSpc>
                <a:spcPts val="1100"/>
              </a:lnSpc>
              <a:spcBef>
                <a:spcPts val="0"/>
              </a:spcBef>
              <a:spcAft>
                <a:spcPts val="0"/>
              </a:spcAft>
              <a:buFont typeface="Arial" charset="0"/>
              <a:buChar char="•"/>
              <a:defRPr/>
            </a:pPr>
            <a:r>
              <a:rPr kumimoji="1" lang="en-US" altLang="ko-KR" sz="1200" b="1" dirty="0">
                <a:solidFill>
                  <a:srgbClr val="000000"/>
                </a:solidFill>
                <a:latin typeface="Calibri" pitchFamily="34" charset="0"/>
                <a:ea typeface="굴림" pitchFamily="34" charset="-127"/>
              </a:rPr>
              <a:t> Advisory Groups</a:t>
            </a:r>
            <a:endParaRPr kumimoji="1" lang="ko-KR" altLang="en-US" sz="1200" b="1" dirty="0">
              <a:solidFill>
                <a:srgbClr val="000000"/>
              </a:solidFill>
              <a:latin typeface="Calibri" pitchFamily="34" charset="0"/>
              <a:ea typeface="굴림" pitchFamily="34" charset="-127"/>
            </a:endParaRPr>
          </a:p>
        </p:txBody>
      </p:sp>
      <p:cxnSp>
        <p:nvCxnSpPr>
          <p:cNvPr id="49" name="직선 화살표 연결선 20"/>
          <p:cNvCxnSpPr>
            <a:cxnSpLocks noChangeShapeType="1"/>
          </p:cNvCxnSpPr>
          <p:nvPr/>
        </p:nvCxnSpPr>
        <p:spPr bwMode="auto">
          <a:xfrm flipH="1" flipV="1">
            <a:off x="3360862" y="4418732"/>
            <a:ext cx="447675" cy="277813"/>
          </a:xfrm>
          <a:prstGeom prst="straightConnector1">
            <a:avLst/>
          </a:prstGeom>
          <a:noFill/>
          <a:ln w="28575" cap="rnd">
            <a:solidFill>
              <a:srgbClr val="7F7F7F"/>
            </a:solidFill>
            <a:prstDash val="sysDot"/>
            <a:round/>
            <a:headEnd/>
            <a:tailEnd type="arrow" w="med" len="med"/>
          </a:ln>
          <a:extLst>
            <a:ext uri="{909E8E84-426E-40DD-AFC4-6F175D3DCCD1}">
              <a14:hiddenFill xmlns:a14="http://schemas.microsoft.com/office/drawing/2010/main">
                <a:noFill/>
              </a14:hiddenFill>
            </a:ext>
          </a:extLst>
        </p:spPr>
      </p:cxnSp>
      <p:sp>
        <p:nvSpPr>
          <p:cNvPr id="50" name="TextBox 22"/>
          <p:cNvSpPr txBox="1">
            <a:spLocks noChangeArrowheads="1"/>
          </p:cNvSpPr>
          <p:nvPr/>
        </p:nvSpPr>
        <p:spPr bwMode="auto">
          <a:xfrm>
            <a:off x="3071937" y="5241057"/>
            <a:ext cx="20605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latinLnBrk="1">
              <a:lnSpc>
                <a:spcPct val="80000"/>
              </a:lnSpc>
            </a:pPr>
            <a:r>
              <a:rPr kumimoji="1" lang="en-US" altLang="ko-KR" sz="1200" b="1">
                <a:ea typeface="굴림" charset="0"/>
                <a:cs typeface="굴림" charset="0"/>
              </a:rPr>
              <a:t>Provide input for the preparation of a draft SP </a:t>
            </a:r>
          </a:p>
          <a:p>
            <a:pPr latinLnBrk="1">
              <a:lnSpc>
                <a:spcPct val="80000"/>
              </a:lnSpc>
            </a:pPr>
            <a:r>
              <a:rPr kumimoji="1" lang="en-US" altLang="ko-KR" sz="1100">
                <a:ea typeface="굴림" charset="0"/>
                <a:cs typeface="굴림" charset="0"/>
              </a:rPr>
              <a:t>(No. 62A, Convention)</a:t>
            </a:r>
            <a:endParaRPr kumimoji="1" lang="ko-KR" altLang="en-US" sz="1100">
              <a:ea typeface="굴림" charset="0"/>
              <a:cs typeface="굴림" charset="0"/>
            </a:endParaRPr>
          </a:p>
        </p:txBody>
      </p:sp>
      <p:cxnSp>
        <p:nvCxnSpPr>
          <p:cNvPr id="51" name="직선 화살표 연결선 23"/>
          <p:cNvCxnSpPr>
            <a:cxnSpLocks noChangeShapeType="1"/>
          </p:cNvCxnSpPr>
          <p:nvPr/>
        </p:nvCxnSpPr>
        <p:spPr bwMode="auto">
          <a:xfrm flipH="1" flipV="1">
            <a:off x="6499350" y="2643907"/>
            <a:ext cx="1587" cy="344488"/>
          </a:xfrm>
          <a:prstGeom prst="straightConnector1">
            <a:avLst/>
          </a:prstGeom>
          <a:noFill/>
          <a:ln w="28575">
            <a:solidFill>
              <a:srgbClr val="7F7F7F"/>
            </a:solidFill>
            <a:round/>
            <a:headEnd/>
            <a:tailEnd type="arrow" w="med" len="med"/>
          </a:ln>
          <a:extLst>
            <a:ext uri="{909E8E84-426E-40DD-AFC4-6F175D3DCCD1}">
              <a14:hiddenFill xmlns:a14="http://schemas.microsoft.com/office/drawing/2010/main">
                <a:noFill/>
              </a14:hiddenFill>
            </a:ext>
          </a:extLst>
        </p:spPr>
      </p:cxnSp>
      <p:cxnSp>
        <p:nvCxnSpPr>
          <p:cNvPr id="52" name="직선 화살표 연결선 25"/>
          <p:cNvCxnSpPr>
            <a:cxnSpLocks noChangeShapeType="1"/>
          </p:cNvCxnSpPr>
          <p:nvPr/>
        </p:nvCxnSpPr>
        <p:spPr bwMode="auto">
          <a:xfrm>
            <a:off x="7094662" y="2280370"/>
            <a:ext cx="287338" cy="0"/>
          </a:xfrm>
          <a:prstGeom prst="straightConnector1">
            <a:avLst/>
          </a:prstGeom>
          <a:noFill/>
          <a:ln w="28575">
            <a:solidFill>
              <a:srgbClr val="7F7F7F"/>
            </a:solidFill>
            <a:round/>
            <a:headEnd/>
            <a:tailEnd/>
          </a:ln>
          <a:extLst>
            <a:ext uri="{909E8E84-426E-40DD-AFC4-6F175D3DCCD1}">
              <a14:hiddenFill xmlns:a14="http://schemas.microsoft.com/office/drawing/2010/main">
                <a:noFill/>
              </a14:hiddenFill>
            </a:ext>
          </a:extLst>
        </p:spPr>
      </p:cxnSp>
      <p:cxnSp>
        <p:nvCxnSpPr>
          <p:cNvPr id="53" name="직선 화살표 연결선 26"/>
          <p:cNvCxnSpPr>
            <a:cxnSpLocks noChangeShapeType="1"/>
          </p:cNvCxnSpPr>
          <p:nvPr/>
        </p:nvCxnSpPr>
        <p:spPr bwMode="auto">
          <a:xfrm>
            <a:off x="8112250" y="3893270"/>
            <a:ext cx="0" cy="301625"/>
          </a:xfrm>
          <a:prstGeom prst="straightConnector1">
            <a:avLst/>
          </a:prstGeom>
          <a:noFill/>
          <a:ln w="28575">
            <a:solidFill>
              <a:srgbClr val="7F7F7F"/>
            </a:solidFill>
            <a:round/>
            <a:headEnd/>
            <a:tailEnd type="arrow" w="med" len="med"/>
          </a:ln>
          <a:extLst>
            <a:ext uri="{909E8E84-426E-40DD-AFC4-6F175D3DCCD1}">
              <a14:hiddenFill xmlns:a14="http://schemas.microsoft.com/office/drawing/2010/main">
                <a:noFill/>
              </a14:hiddenFill>
            </a:ext>
          </a:extLst>
        </p:spPr>
      </p:cxnSp>
      <p:sp>
        <p:nvSpPr>
          <p:cNvPr id="54" name="TextBox 27"/>
          <p:cNvSpPr txBox="1">
            <a:spLocks noChangeArrowheads="1"/>
          </p:cNvSpPr>
          <p:nvPr/>
        </p:nvSpPr>
        <p:spPr bwMode="auto">
          <a:xfrm>
            <a:off x="5448425" y="4048845"/>
            <a:ext cx="1714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latinLnBrk="1"/>
            <a:r>
              <a:rPr kumimoji="1" lang="en-US" altLang="ko-KR" sz="1400" b="1">
                <a:ea typeface="굴림" charset="0"/>
                <a:cs typeface="굴림" charset="0"/>
              </a:rPr>
              <a:t>SG coordinates </a:t>
            </a:r>
          </a:p>
          <a:p>
            <a:pPr latinLnBrk="1"/>
            <a:r>
              <a:rPr kumimoji="1" lang="en-US" altLang="ko-KR" sz="1400" b="1">
                <a:ea typeface="굴림" charset="0"/>
                <a:cs typeface="굴림" charset="0"/>
              </a:rPr>
              <a:t>the Implementation </a:t>
            </a:r>
          </a:p>
          <a:p>
            <a:pPr latinLnBrk="1"/>
            <a:r>
              <a:rPr kumimoji="1" lang="en-US" altLang="ko-KR" sz="1400" b="1">
                <a:ea typeface="굴림" charset="0"/>
                <a:cs typeface="굴림" charset="0"/>
              </a:rPr>
              <a:t>of the SP</a:t>
            </a:r>
          </a:p>
          <a:p>
            <a:pPr latinLnBrk="1"/>
            <a:r>
              <a:rPr kumimoji="1" lang="en-US" altLang="ko-KR" sz="1200">
                <a:ea typeface="굴림" charset="0"/>
                <a:cs typeface="굴림" charset="0"/>
              </a:rPr>
              <a:t>(No.86A c) bis, Const.)</a:t>
            </a:r>
          </a:p>
        </p:txBody>
      </p:sp>
      <p:cxnSp>
        <p:nvCxnSpPr>
          <p:cNvPr id="55" name="직선 화살표 연결선 15"/>
          <p:cNvCxnSpPr>
            <a:cxnSpLocks noChangeShapeType="1"/>
          </p:cNvCxnSpPr>
          <p:nvPr/>
        </p:nvCxnSpPr>
        <p:spPr bwMode="auto">
          <a:xfrm>
            <a:off x="2829050" y="2561357"/>
            <a:ext cx="26987" cy="1343025"/>
          </a:xfrm>
          <a:prstGeom prst="straightConnector1">
            <a:avLst/>
          </a:prstGeom>
          <a:noFill/>
          <a:ln w="28575">
            <a:solidFill>
              <a:srgbClr val="7F7F7F"/>
            </a:solidFill>
            <a:round/>
            <a:headEnd/>
            <a:tailEnd type="arrow" w="med" len="med"/>
          </a:ln>
          <a:extLst>
            <a:ext uri="{909E8E84-426E-40DD-AFC4-6F175D3DCCD1}">
              <a14:hiddenFill xmlns:a14="http://schemas.microsoft.com/office/drawing/2010/main">
                <a:noFill/>
              </a14:hiddenFill>
            </a:ext>
          </a:extLst>
        </p:spPr>
      </p:cxnSp>
      <p:cxnSp>
        <p:nvCxnSpPr>
          <p:cNvPr id="56" name="직선 화살표 연결선 20"/>
          <p:cNvCxnSpPr>
            <a:cxnSpLocks noChangeShapeType="1"/>
          </p:cNvCxnSpPr>
          <p:nvPr/>
        </p:nvCxnSpPr>
        <p:spPr bwMode="auto">
          <a:xfrm flipV="1">
            <a:off x="3935537" y="4418732"/>
            <a:ext cx="433388" cy="263525"/>
          </a:xfrm>
          <a:prstGeom prst="straightConnector1">
            <a:avLst/>
          </a:prstGeom>
          <a:noFill/>
          <a:ln w="28575" cap="rnd">
            <a:solidFill>
              <a:srgbClr val="7F7F7F"/>
            </a:solidFill>
            <a:prstDash val="sysDot"/>
            <a:round/>
            <a:headEnd/>
            <a:tailEnd type="arrow" w="med" len="med"/>
          </a:ln>
          <a:extLst>
            <a:ext uri="{909E8E84-426E-40DD-AFC4-6F175D3DCCD1}">
              <a14:hiddenFill xmlns:a14="http://schemas.microsoft.com/office/drawing/2010/main">
                <a:noFill/>
              </a14:hiddenFill>
            </a:ext>
          </a:extLst>
        </p:spPr>
      </p:cxnSp>
      <p:sp>
        <p:nvSpPr>
          <p:cNvPr id="57" name="다이아몬드 33"/>
          <p:cNvSpPr/>
          <p:nvPr/>
        </p:nvSpPr>
        <p:spPr>
          <a:xfrm>
            <a:off x="7266112" y="2988395"/>
            <a:ext cx="1697038" cy="812800"/>
          </a:xfrm>
          <a:prstGeom prst="diamond">
            <a:avLst/>
          </a:prstGeom>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latinLnBrk="1">
              <a:lnSpc>
                <a:spcPct val="80000"/>
              </a:lnSpc>
              <a:spcBef>
                <a:spcPts val="0"/>
              </a:spcBef>
              <a:spcAft>
                <a:spcPts val="0"/>
              </a:spcAft>
              <a:defRPr/>
            </a:pPr>
            <a:r>
              <a:rPr kumimoji="1" lang="en-US" altLang="ko-KR" sz="1400" b="1" dirty="0">
                <a:solidFill>
                  <a:srgbClr val="FFFFFF"/>
                </a:solidFill>
                <a:latin typeface="Calibri" pitchFamily="34" charset="0"/>
                <a:ea typeface="맑은 고딕" pitchFamily="50" charset="-127"/>
              </a:rPr>
              <a:t>Strategic</a:t>
            </a:r>
          </a:p>
          <a:p>
            <a:pPr algn="ctr" fontAlgn="auto" latinLnBrk="1">
              <a:lnSpc>
                <a:spcPct val="80000"/>
              </a:lnSpc>
              <a:spcBef>
                <a:spcPts val="0"/>
              </a:spcBef>
              <a:spcAft>
                <a:spcPts val="0"/>
              </a:spcAft>
              <a:defRPr/>
            </a:pPr>
            <a:r>
              <a:rPr kumimoji="1" lang="en-US" altLang="ko-KR" sz="1400" b="1" dirty="0">
                <a:solidFill>
                  <a:srgbClr val="FFFFFF"/>
                </a:solidFill>
                <a:latin typeface="Calibri" pitchFamily="34" charset="0"/>
                <a:ea typeface="맑은 고딕" pitchFamily="50" charset="-127"/>
              </a:rPr>
              <a:t>Plan</a:t>
            </a:r>
          </a:p>
          <a:p>
            <a:pPr algn="ctr" fontAlgn="auto" latinLnBrk="1">
              <a:lnSpc>
                <a:spcPct val="80000"/>
              </a:lnSpc>
              <a:spcBef>
                <a:spcPts val="0"/>
              </a:spcBef>
              <a:spcAft>
                <a:spcPts val="0"/>
              </a:spcAft>
              <a:defRPr/>
            </a:pPr>
            <a:r>
              <a:rPr kumimoji="1" lang="en-US" altLang="ko-KR" sz="1000" dirty="0">
                <a:solidFill>
                  <a:srgbClr val="FFFFFF"/>
                </a:solidFill>
                <a:latin typeface="Calibri" pitchFamily="34" charset="0"/>
                <a:ea typeface="맑은 고딕" pitchFamily="50" charset="-127"/>
              </a:rPr>
              <a:t>2016-2019</a:t>
            </a:r>
          </a:p>
        </p:txBody>
      </p:sp>
      <p:sp>
        <p:nvSpPr>
          <p:cNvPr id="58" name="TextBox 27"/>
          <p:cNvSpPr txBox="1">
            <a:spLocks noChangeArrowheads="1"/>
          </p:cNvSpPr>
          <p:nvPr/>
        </p:nvSpPr>
        <p:spPr bwMode="auto">
          <a:xfrm>
            <a:off x="7464550" y="1961282"/>
            <a:ext cx="133985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latinLnBrk="1">
              <a:lnSpc>
                <a:spcPts val="1300"/>
              </a:lnSpc>
            </a:pPr>
            <a:r>
              <a:rPr kumimoji="1" lang="en-US" altLang="ko-KR" sz="1200" b="1">
                <a:ea typeface="굴림" charset="0"/>
                <a:cs typeface="굴림" charset="0"/>
              </a:rPr>
              <a:t>Adopts the </a:t>
            </a:r>
          </a:p>
          <a:p>
            <a:pPr latinLnBrk="1">
              <a:lnSpc>
                <a:spcPts val="1300"/>
              </a:lnSpc>
            </a:pPr>
            <a:r>
              <a:rPr kumimoji="1" lang="en-US" altLang="ko-KR" sz="1200" b="1">
                <a:ea typeface="굴림" charset="0"/>
                <a:cs typeface="굴림" charset="0"/>
              </a:rPr>
              <a:t>Strategic Plan for </a:t>
            </a:r>
          </a:p>
          <a:p>
            <a:pPr latinLnBrk="1">
              <a:lnSpc>
                <a:spcPts val="1300"/>
              </a:lnSpc>
            </a:pPr>
            <a:r>
              <a:rPr kumimoji="1" lang="en-US" altLang="ko-KR" sz="1200" b="1">
                <a:ea typeface="굴림" charset="0"/>
                <a:cs typeface="굴림" charset="0"/>
              </a:rPr>
              <a:t>the Union</a:t>
            </a:r>
          </a:p>
          <a:p>
            <a:pPr latinLnBrk="1">
              <a:lnSpc>
                <a:spcPts val="1300"/>
              </a:lnSpc>
            </a:pPr>
            <a:r>
              <a:rPr kumimoji="1" lang="en-US" altLang="ko-KR" sz="1100">
                <a:ea typeface="굴림" charset="0"/>
                <a:cs typeface="굴림" charset="0"/>
              </a:rPr>
              <a:t>(No.51, Convention)</a:t>
            </a:r>
          </a:p>
        </p:txBody>
      </p:sp>
      <p:cxnSp>
        <p:nvCxnSpPr>
          <p:cNvPr id="59" name="직선 화살표 연결선 14"/>
          <p:cNvCxnSpPr>
            <a:cxnSpLocks noChangeShapeType="1"/>
          </p:cNvCxnSpPr>
          <p:nvPr/>
        </p:nvCxnSpPr>
        <p:spPr bwMode="auto">
          <a:xfrm flipH="1" flipV="1">
            <a:off x="4957887" y="2553420"/>
            <a:ext cx="19050" cy="434975"/>
          </a:xfrm>
          <a:prstGeom prst="straightConnector1">
            <a:avLst/>
          </a:prstGeom>
          <a:noFill/>
          <a:ln w="28575">
            <a:solidFill>
              <a:srgbClr val="7F7F7F"/>
            </a:solidFill>
            <a:round/>
            <a:headEnd/>
            <a:tailEnd type="arrow" w="med" len="med"/>
          </a:ln>
          <a:extLst>
            <a:ext uri="{909E8E84-426E-40DD-AFC4-6F175D3DCCD1}">
              <a14:hiddenFill xmlns:a14="http://schemas.microsoft.com/office/drawing/2010/main">
                <a:noFill/>
              </a14:hiddenFill>
            </a:ext>
          </a:extLst>
        </p:spPr>
      </p:cxnSp>
      <p:cxnSp>
        <p:nvCxnSpPr>
          <p:cNvPr id="60" name="직선 화살표 연결선 28"/>
          <p:cNvCxnSpPr>
            <a:cxnSpLocks noChangeShapeType="1"/>
          </p:cNvCxnSpPr>
          <p:nvPr/>
        </p:nvCxnSpPr>
        <p:spPr bwMode="auto">
          <a:xfrm flipH="1">
            <a:off x="7177212" y="4409207"/>
            <a:ext cx="214313" cy="9525"/>
          </a:xfrm>
          <a:prstGeom prst="straightConnector1">
            <a:avLst/>
          </a:prstGeom>
          <a:noFill/>
          <a:ln w="28575">
            <a:solidFill>
              <a:srgbClr val="7F7F7F"/>
            </a:solidFill>
            <a:round/>
            <a:headEnd/>
            <a:tailEnd type="arrow" w="med" len="med"/>
          </a:ln>
          <a:extLst>
            <a:ext uri="{909E8E84-426E-40DD-AFC4-6F175D3DCCD1}">
              <a14:hiddenFill xmlns:a14="http://schemas.microsoft.com/office/drawing/2010/main">
                <a:noFill/>
              </a14:hiddenFill>
            </a:ext>
          </a:extLst>
        </p:spPr>
      </p:cxnSp>
      <p:sp>
        <p:nvSpPr>
          <p:cNvPr id="61" name="Rounded Rectangle 60"/>
          <p:cNvSpPr/>
          <p:nvPr/>
        </p:nvSpPr>
        <p:spPr>
          <a:xfrm>
            <a:off x="285875" y="2096220"/>
            <a:ext cx="1270000" cy="36988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dirty="0">
                <a:solidFill>
                  <a:schemeClr val="tx1"/>
                </a:solidFill>
              </a:rPr>
              <a:t>Secretariat</a:t>
            </a:r>
          </a:p>
        </p:txBody>
      </p:sp>
      <p:sp>
        <p:nvSpPr>
          <p:cNvPr id="62" name="Rounded Rectangle 61"/>
          <p:cNvSpPr/>
          <p:nvPr/>
        </p:nvSpPr>
        <p:spPr>
          <a:xfrm>
            <a:off x="7455025" y="4232995"/>
            <a:ext cx="1270000" cy="36988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dirty="0">
                <a:solidFill>
                  <a:schemeClr val="tx1"/>
                </a:solidFill>
              </a:rPr>
              <a:t>Secretariat</a:t>
            </a:r>
          </a:p>
        </p:txBody>
      </p:sp>
    </p:spTree>
    <p:extLst>
      <p:ext uri="{BB962C8B-B14F-4D97-AF65-F5344CB8AC3E}">
        <p14:creationId xmlns:p14="http://schemas.microsoft.com/office/powerpoint/2010/main" val="1919322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Timetable </a:t>
            </a:r>
            <a:r>
              <a:rPr lang="en-US" dirty="0"/>
              <a:t>for the elaboration of the SP and </a:t>
            </a:r>
            <a:r>
              <a:rPr lang="en-US" dirty="0" smtClean="0"/>
              <a:t>FP</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12</a:t>
            </a:fld>
            <a:endParaRPr lang="en-US"/>
          </a:p>
        </p:txBody>
      </p:sp>
      <p:graphicFrame>
        <p:nvGraphicFramePr>
          <p:cNvPr id="6" name="Tableau 50"/>
          <p:cNvGraphicFramePr>
            <a:graphicFrameLocks noGrp="1"/>
          </p:cNvGraphicFramePr>
          <p:nvPr>
            <p:extLst>
              <p:ext uri="{D42A27DB-BD31-4B8C-83A1-F6EECF244321}">
                <p14:modId xmlns:p14="http://schemas.microsoft.com/office/powerpoint/2010/main" val="4048747477"/>
              </p:ext>
            </p:extLst>
          </p:nvPr>
        </p:nvGraphicFramePr>
        <p:xfrm>
          <a:off x="411099" y="1700808"/>
          <a:ext cx="8321802" cy="4777021"/>
        </p:xfrm>
        <a:graphic>
          <a:graphicData uri="http://schemas.openxmlformats.org/drawingml/2006/table">
            <a:tbl>
              <a:tblPr firstRow="1" bandRow="1">
                <a:tableStyleId>{5C22544A-7EE6-4342-B048-85BDC9FD1C3A}</a:tableStyleId>
              </a:tblPr>
              <a:tblGrid>
                <a:gridCol w="2274570"/>
                <a:gridCol w="6047232"/>
              </a:tblGrid>
              <a:tr h="326845">
                <a:tc>
                  <a:txBody>
                    <a:bodyPr/>
                    <a:lstStyle/>
                    <a:p>
                      <a:pPr algn="ctr"/>
                      <a:r>
                        <a:rPr lang="en-US" sz="1400" noProof="0" dirty="0" smtClean="0"/>
                        <a:t>Date</a:t>
                      </a:r>
                      <a:endParaRPr lang="en-US" sz="1400" noProof="0" dirty="0">
                        <a:solidFill>
                          <a:schemeClr val="tx1"/>
                        </a:solidFill>
                      </a:endParaRPr>
                    </a:p>
                  </a:txBody>
                  <a:tcPr marL="91446" marR="91446" marT="45724" marB="45724"/>
                </a:tc>
                <a:tc>
                  <a:txBody>
                    <a:bodyPr/>
                    <a:lstStyle/>
                    <a:p>
                      <a:pPr algn="ctr"/>
                      <a:r>
                        <a:rPr lang="en-US" sz="1400" noProof="0" dirty="0" smtClean="0"/>
                        <a:t>Milestone</a:t>
                      </a:r>
                      <a:endParaRPr lang="en-US" sz="1400" noProof="0" dirty="0">
                        <a:solidFill>
                          <a:schemeClr val="tx1"/>
                        </a:solidFill>
                      </a:endParaRPr>
                    </a:p>
                  </a:txBody>
                  <a:tcPr marL="91446" marR="91446" marT="45724" marB="45724"/>
                </a:tc>
              </a:tr>
              <a:tr h="299608">
                <a:tc>
                  <a:txBody>
                    <a:bodyPr/>
                    <a:lstStyle/>
                    <a:p>
                      <a:r>
                        <a:rPr lang="en-US" sz="1600" baseline="0" noProof="0" dirty="0" smtClean="0">
                          <a:solidFill>
                            <a:schemeClr val="bg1">
                              <a:lumMod val="50000"/>
                            </a:schemeClr>
                          </a:solidFill>
                        </a:rPr>
                        <a:t>12 June 20</a:t>
                      </a:r>
                      <a:r>
                        <a:rPr lang="en-US" sz="1600" noProof="0" dirty="0" smtClean="0">
                          <a:solidFill>
                            <a:schemeClr val="bg1">
                              <a:lumMod val="50000"/>
                            </a:schemeClr>
                          </a:solidFill>
                        </a:rPr>
                        <a:t>13</a:t>
                      </a:r>
                      <a:endParaRPr lang="en-US" sz="1600" noProof="0" dirty="0">
                        <a:solidFill>
                          <a:schemeClr val="bg1">
                            <a:lumMod val="50000"/>
                          </a:schemeClr>
                        </a:solidFill>
                      </a:endParaRPr>
                    </a:p>
                  </a:txBody>
                  <a:tcPr marL="91446" marR="91446" marT="45724" marB="45724"/>
                </a:tc>
                <a:tc>
                  <a:txBody>
                    <a:bodyPr/>
                    <a:lstStyle/>
                    <a:p>
                      <a:r>
                        <a:rPr lang="en-US" sz="1600" noProof="0" dirty="0" smtClean="0">
                          <a:solidFill>
                            <a:schemeClr val="bg1">
                              <a:lumMod val="50000"/>
                            </a:schemeClr>
                          </a:solidFill>
                        </a:rPr>
                        <a:t>Establishment of the CWG SP-FP</a:t>
                      </a:r>
                      <a:endParaRPr lang="en-US" sz="1600" noProof="0" dirty="0">
                        <a:solidFill>
                          <a:schemeClr val="bg1">
                            <a:lumMod val="50000"/>
                          </a:schemeClr>
                        </a:solidFill>
                      </a:endParaRPr>
                    </a:p>
                  </a:txBody>
                  <a:tcPr marL="91446" marR="91446" marT="45724" marB="45724"/>
                </a:tc>
              </a:tr>
              <a:tr h="299608">
                <a:tc>
                  <a:txBody>
                    <a:bodyPr/>
                    <a:lstStyle/>
                    <a:p>
                      <a:r>
                        <a:rPr lang="en-US" sz="1600" noProof="0" dirty="0" smtClean="0">
                          <a:solidFill>
                            <a:schemeClr val="bg1">
                              <a:lumMod val="50000"/>
                            </a:schemeClr>
                          </a:solidFill>
                        </a:rPr>
                        <a:t>18</a:t>
                      </a:r>
                      <a:r>
                        <a:rPr lang="en-US" sz="1600" baseline="0" noProof="0" dirty="0" smtClean="0">
                          <a:solidFill>
                            <a:schemeClr val="bg1">
                              <a:lumMod val="50000"/>
                            </a:schemeClr>
                          </a:solidFill>
                        </a:rPr>
                        <a:t> June 20</a:t>
                      </a:r>
                      <a:r>
                        <a:rPr lang="en-US" sz="1600" noProof="0" dirty="0" smtClean="0">
                          <a:solidFill>
                            <a:schemeClr val="bg1">
                              <a:lumMod val="50000"/>
                            </a:schemeClr>
                          </a:solidFill>
                        </a:rPr>
                        <a:t>13</a:t>
                      </a:r>
                      <a:endParaRPr lang="en-US" sz="1600" noProof="0" dirty="0">
                        <a:solidFill>
                          <a:schemeClr val="bg1">
                            <a:lumMod val="50000"/>
                          </a:schemeClr>
                        </a:solidFill>
                      </a:endParaRPr>
                    </a:p>
                  </a:txBody>
                  <a:tcPr marL="91446" marR="91446" marT="45724" marB="45724"/>
                </a:tc>
                <a:tc>
                  <a:txBody>
                    <a:bodyPr/>
                    <a:lstStyle/>
                    <a:p>
                      <a:r>
                        <a:rPr lang="en-US" sz="1600" noProof="0" dirty="0" smtClean="0">
                          <a:solidFill>
                            <a:schemeClr val="bg1">
                              <a:lumMod val="50000"/>
                            </a:schemeClr>
                          </a:solidFill>
                        </a:rPr>
                        <a:t>1</a:t>
                      </a:r>
                      <a:r>
                        <a:rPr lang="en-US" sz="1600" baseline="30000" noProof="0" dirty="0" smtClean="0">
                          <a:solidFill>
                            <a:schemeClr val="bg1">
                              <a:lumMod val="50000"/>
                            </a:schemeClr>
                          </a:solidFill>
                        </a:rPr>
                        <a:t>st</a:t>
                      </a:r>
                      <a:r>
                        <a:rPr lang="en-US" sz="1600" baseline="0" noProof="0" dirty="0" smtClean="0">
                          <a:solidFill>
                            <a:schemeClr val="bg1">
                              <a:lumMod val="50000"/>
                            </a:schemeClr>
                          </a:solidFill>
                        </a:rPr>
                        <a:t> </a:t>
                      </a:r>
                      <a:r>
                        <a:rPr lang="en-US" sz="1600" noProof="0" dirty="0" smtClean="0">
                          <a:solidFill>
                            <a:schemeClr val="bg1">
                              <a:lumMod val="50000"/>
                            </a:schemeClr>
                          </a:solidFill>
                        </a:rPr>
                        <a:t>meeting of the CWG SP-FP</a:t>
                      </a:r>
                      <a:endParaRPr lang="en-US" sz="1600" noProof="0" dirty="0">
                        <a:solidFill>
                          <a:schemeClr val="bg1">
                            <a:lumMod val="50000"/>
                          </a:schemeClr>
                        </a:solidFill>
                      </a:endParaRPr>
                    </a:p>
                  </a:txBody>
                  <a:tcPr marL="91446" marR="91446" marT="45724" marB="45724"/>
                </a:tc>
              </a:tr>
              <a:tr h="299608">
                <a:tc>
                  <a:txBody>
                    <a:bodyPr/>
                    <a:lstStyle/>
                    <a:p>
                      <a:r>
                        <a:rPr lang="en-US" sz="1600" noProof="0" dirty="0" smtClean="0">
                          <a:solidFill>
                            <a:schemeClr val="bg1">
                              <a:lumMod val="50000"/>
                            </a:schemeClr>
                          </a:solidFill>
                        </a:rPr>
                        <a:t>13-14 November</a:t>
                      </a:r>
                      <a:r>
                        <a:rPr lang="en-US" sz="1600" baseline="0" noProof="0" dirty="0" smtClean="0">
                          <a:solidFill>
                            <a:schemeClr val="bg1">
                              <a:lumMod val="50000"/>
                            </a:schemeClr>
                          </a:solidFill>
                        </a:rPr>
                        <a:t> 2013</a:t>
                      </a:r>
                      <a:endParaRPr lang="en-US" sz="1600" noProof="0" dirty="0">
                        <a:solidFill>
                          <a:schemeClr val="bg1">
                            <a:lumMod val="50000"/>
                          </a:schemeClr>
                        </a:solidFill>
                      </a:endParaRPr>
                    </a:p>
                  </a:txBody>
                  <a:tcPr marL="91446" marR="91446" marT="45724" marB="45724"/>
                </a:tc>
                <a:tc>
                  <a:txBody>
                    <a:bodyPr/>
                    <a:lstStyle/>
                    <a:p>
                      <a:r>
                        <a:rPr lang="en-US" sz="1600" noProof="0" dirty="0" smtClean="0">
                          <a:solidFill>
                            <a:schemeClr val="bg1">
                              <a:lumMod val="50000"/>
                            </a:schemeClr>
                          </a:solidFill>
                        </a:rPr>
                        <a:t>2</a:t>
                      </a:r>
                      <a:r>
                        <a:rPr lang="en-US" sz="1600" baseline="30000" noProof="0" dirty="0" smtClean="0">
                          <a:solidFill>
                            <a:schemeClr val="bg1">
                              <a:lumMod val="50000"/>
                            </a:schemeClr>
                          </a:solidFill>
                        </a:rPr>
                        <a:t>nd</a:t>
                      </a:r>
                      <a:r>
                        <a:rPr lang="en-US" sz="1600" noProof="0" dirty="0" smtClean="0">
                          <a:solidFill>
                            <a:schemeClr val="bg1">
                              <a:lumMod val="50000"/>
                            </a:schemeClr>
                          </a:solidFill>
                        </a:rPr>
                        <a:t> meeting of the CWG SP-FP</a:t>
                      </a:r>
                      <a:endParaRPr lang="en-US" sz="1600" noProof="0" dirty="0">
                        <a:solidFill>
                          <a:schemeClr val="bg1">
                            <a:lumMod val="50000"/>
                          </a:schemeClr>
                        </a:solidFill>
                      </a:endParaRPr>
                    </a:p>
                  </a:txBody>
                  <a:tcPr marL="91446" marR="91446" marT="45724" marB="45724"/>
                </a:tc>
              </a:tr>
              <a:tr h="299608">
                <a:tc>
                  <a:txBody>
                    <a:bodyPr/>
                    <a:lstStyle/>
                    <a:p>
                      <a:r>
                        <a:rPr lang="en-US" sz="1600" noProof="0" dirty="0" smtClean="0">
                          <a:solidFill>
                            <a:schemeClr val="bg1">
                              <a:lumMod val="50000"/>
                            </a:schemeClr>
                          </a:solidFill>
                        </a:rPr>
                        <a:t>1 December 2013</a:t>
                      </a:r>
                      <a:endParaRPr lang="en-US" sz="1600" noProof="0" dirty="0">
                        <a:solidFill>
                          <a:schemeClr val="bg1">
                            <a:lumMod val="50000"/>
                          </a:schemeClr>
                        </a:solidFill>
                      </a:endParaRPr>
                    </a:p>
                  </a:txBody>
                  <a:tcPr marL="91446" marR="91446" marT="45724" marB="45724"/>
                </a:tc>
                <a:tc>
                  <a:txBody>
                    <a:bodyPr/>
                    <a:lstStyle/>
                    <a:p>
                      <a:r>
                        <a:rPr lang="en-US" sz="1600" noProof="0" dirty="0" smtClean="0">
                          <a:solidFill>
                            <a:schemeClr val="bg1">
                              <a:lumMod val="50000"/>
                            </a:schemeClr>
                          </a:solidFill>
                        </a:rPr>
                        <a:t>Publication</a:t>
                      </a:r>
                      <a:r>
                        <a:rPr lang="en-US" sz="1600" baseline="0" noProof="0" dirty="0" smtClean="0">
                          <a:solidFill>
                            <a:schemeClr val="bg1">
                              <a:lumMod val="50000"/>
                            </a:schemeClr>
                          </a:solidFill>
                        </a:rPr>
                        <a:t> of the structure of the SP</a:t>
                      </a:r>
                      <a:endParaRPr lang="en-US" sz="1600" noProof="0" dirty="0">
                        <a:solidFill>
                          <a:schemeClr val="bg1">
                            <a:lumMod val="50000"/>
                          </a:schemeClr>
                        </a:solidFill>
                      </a:endParaRPr>
                    </a:p>
                  </a:txBody>
                  <a:tcPr marL="91446" marR="91446" marT="45724" marB="45724"/>
                </a:tc>
              </a:tr>
              <a:tr h="299608">
                <a:tc>
                  <a:txBody>
                    <a:bodyPr/>
                    <a:lstStyle/>
                    <a:p>
                      <a:r>
                        <a:rPr lang="en-US" sz="1600" noProof="0" dirty="0" smtClean="0"/>
                        <a:t>24-25 February 2014</a:t>
                      </a:r>
                      <a:endParaRPr lang="en-US" sz="1600" noProof="0" dirty="0"/>
                    </a:p>
                  </a:txBody>
                  <a:tcPr marL="91446" marR="91446" marT="45724" marB="45724"/>
                </a:tc>
                <a:tc>
                  <a:txBody>
                    <a:bodyPr/>
                    <a:lstStyle/>
                    <a:p>
                      <a:r>
                        <a:rPr lang="en-US" sz="1600" noProof="0" dirty="0" smtClean="0"/>
                        <a:t>Meeting of the CWG Financial and Human Resources</a:t>
                      </a:r>
                      <a:endParaRPr lang="en-US" sz="1600" noProof="0" dirty="0"/>
                    </a:p>
                  </a:txBody>
                  <a:tcPr marL="91446" marR="91446" marT="45724" marB="45724"/>
                </a:tc>
              </a:tr>
              <a:tr h="299608">
                <a:tc>
                  <a:txBody>
                    <a:bodyPr/>
                    <a:lstStyle/>
                    <a:p>
                      <a:r>
                        <a:rPr lang="en-US" sz="1600" noProof="0" dirty="0" smtClean="0"/>
                        <a:t>27-28 February 2014</a:t>
                      </a:r>
                      <a:endParaRPr lang="en-US" sz="1600" noProof="0" dirty="0"/>
                    </a:p>
                  </a:txBody>
                  <a:tcPr marL="91446" marR="91446" marT="45724" marB="45724"/>
                </a:tc>
                <a:tc>
                  <a:txBody>
                    <a:bodyPr/>
                    <a:lstStyle/>
                    <a:p>
                      <a:r>
                        <a:rPr lang="en-US" sz="1600" noProof="0" dirty="0" smtClean="0"/>
                        <a:t>3</a:t>
                      </a:r>
                      <a:r>
                        <a:rPr lang="en-US" sz="1600" baseline="30000" noProof="0" dirty="0" smtClean="0"/>
                        <a:t>rd</a:t>
                      </a:r>
                      <a:r>
                        <a:rPr lang="en-US" sz="1600" noProof="0" dirty="0" smtClean="0"/>
                        <a:t> meeting of the CWG SP-FP</a:t>
                      </a:r>
                      <a:endParaRPr lang="en-US" sz="1600" noProof="0" dirty="0"/>
                    </a:p>
                  </a:txBody>
                  <a:tcPr marL="91446" marR="91446" marT="45724" marB="45724"/>
                </a:tc>
              </a:tr>
              <a:tr h="299608">
                <a:tc>
                  <a:txBody>
                    <a:bodyPr/>
                    <a:lstStyle/>
                    <a:p>
                      <a:r>
                        <a:rPr lang="en-US" sz="1600" noProof="0" dirty="0" smtClean="0"/>
                        <a:t>28 February 2014</a:t>
                      </a:r>
                      <a:endParaRPr lang="en-US" sz="1600" noProof="0" dirty="0"/>
                    </a:p>
                  </a:txBody>
                  <a:tcPr marL="91446" marR="91446" marT="45724" marB="45724"/>
                </a:tc>
                <a:tc>
                  <a:txBody>
                    <a:bodyPr/>
                    <a:lstStyle/>
                    <a:p>
                      <a:r>
                        <a:rPr lang="en-US" sz="1600" noProof="0" dirty="0" smtClean="0"/>
                        <a:t>Publication</a:t>
                      </a:r>
                      <a:r>
                        <a:rPr lang="en-US" sz="1600" baseline="0" noProof="0" dirty="0" smtClean="0"/>
                        <a:t> of the drafts FP and SP</a:t>
                      </a:r>
                      <a:endParaRPr lang="en-US" sz="1600" noProof="0" dirty="0"/>
                    </a:p>
                  </a:txBody>
                  <a:tcPr marL="91446" marR="91446" marT="45724" marB="45724"/>
                </a:tc>
              </a:tr>
              <a:tr h="299608">
                <a:tc>
                  <a:txBody>
                    <a:bodyPr/>
                    <a:lstStyle/>
                    <a:p>
                      <a:r>
                        <a:rPr lang="en-US" sz="1600" noProof="0" dirty="0" smtClean="0"/>
                        <a:t>31 March – 11 April 2014</a:t>
                      </a:r>
                      <a:endParaRPr lang="en-US" sz="1600" noProof="0" dirty="0"/>
                    </a:p>
                  </a:txBody>
                  <a:tcPr marL="91446" marR="91446" marT="45724" marB="45724"/>
                </a:tc>
                <a:tc>
                  <a:txBody>
                    <a:bodyPr/>
                    <a:lstStyle/>
                    <a:p>
                      <a:r>
                        <a:rPr lang="en-US" sz="1600" noProof="0" dirty="0" smtClean="0"/>
                        <a:t>WTDC</a:t>
                      </a:r>
                      <a:r>
                        <a:rPr lang="en-US" sz="1600" baseline="0" noProof="0" dirty="0" smtClean="0"/>
                        <a:t> 2014</a:t>
                      </a:r>
                      <a:endParaRPr lang="en-US" sz="1600" noProof="0" dirty="0"/>
                    </a:p>
                  </a:txBody>
                  <a:tcPr marL="91446" marR="91446" marT="45724" marB="45724"/>
                </a:tc>
              </a:tr>
              <a:tr h="299608">
                <a:tc>
                  <a:txBody>
                    <a:bodyPr/>
                    <a:lstStyle/>
                    <a:p>
                      <a:r>
                        <a:rPr lang="en-US" sz="1600" noProof="0" dirty="0" smtClean="0"/>
                        <a:t>5 May 2014</a:t>
                      </a:r>
                      <a:endParaRPr lang="en-US" sz="1600" noProof="0" dirty="0"/>
                    </a:p>
                  </a:txBody>
                  <a:tcPr marL="91446" marR="91446" marT="45724" marB="45724"/>
                </a:tc>
                <a:tc>
                  <a:txBody>
                    <a:bodyPr/>
                    <a:lstStyle/>
                    <a:p>
                      <a:r>
                        <a:rPr lang="en-US" sz="1600" noProof="0" dirty="0" smtClean="0"/>
                        <a:t>4</a:t>
                      </a:r>
                      <a:r>
                        <a:rPr lang="en-US" sz="1600" baseline="30000" noProof="0" dirty="0" smtClean="0"/>
                        <a:t>th</a:t>
                      </a:r>
                      <a:r>
                        <a:rPr lang="en-US" sz="1600" noProof="0" dirty="0" smtClean="0"/>
                        <a:t> meeting of CWG SP-FP before C14 (to be confirmed)</a:t>
                      </a:r>
                      <a:endParaRPr lang="en-US" sz="1600" noProof="0" dirty="0"/>
                    </a:p>
                  </a:txBody>
                  <a:tcPr marL="91446" marR="91446" marT="45724" marB="45724"/>
                </a:tc>
              </a:tr>
              <a:tr h="299608">
                <a:tc>
                  <a:txBody>
                    <a:bodyPr/>
                    <a:lstStyle/>
                    <a:p>
                      <a:r>
                        <a:rPr lang="en-US" sz="1600" noProof="0" dirty="0" smtClean="0"/>
                        <a:t>6-15 May 2014</a:t>
                      </a:r>
                      <a:endParaRPr lang="en-US" sz="1600" noProof="0" dirty="0"/>
                    </a:p>
                  </a:txBody>
                  <a:tcPr marL="91446" marR="91446" marT="45724" marB="45724"/>
                </a:tc>
                <a:tc>
                  <a:txBody>
                    <a:bodyPr/>
                    <a:lstStyle/>
                    <a:p>
                      <a:r>
                        <a:rPr lang="en-US" sz="1600" noProof="0" dirty="0" smtClean="0"/>
                        <a:t>Council 2014</a:t>
                      </a:r>
                      <a:endParaRPr lang="en-US" sz="1600" noProof="0" dirty="0"/>
                    </a:p>
                  </a:txBody>
                  <a:tcPr marL="91446" marR="91446" marT="45724" marB="45724"/>
                </a:tc>
              </a:tr>
              <a:tr h="299608">
                <a:tc>
                  <a:txBody>
                    <a:bodyPr/>
                    <a:lstStyle/>
                    <a:p>
                      <a:r>
                        <a:rPr lang="en-US" sz="1600" noProof="0" dirty="0" smtClean="0"/>
                        <a:t>Mid-July</a:t>
                      </a:r>
                      <a:r>
                        <a:rPr lang="en-US" sz="1600" baseline="0" noProof="0" dirty="0" smtClean="0"/>
                        <a:t> 20</a:t>
                      </a:r>
                      <a:r>
                        <a:rPr lang="en-US" sz="1600" noProof="0" dirty="0" smtClean="0"/>
                        <a:t>14</a:t>
                      </a:r>
                      <a:endParaRPr lang="en-US" sz="1600" noProof="0" dirty="0"/>
                    </a:p>
                  </a:txBody>
                  <a:tcPr marL="91446" marR="91446" marT="45724" marB="45724"/>
                </a:tc>
                <a:tc>
                  <a:txBody>
                    <a:bodyPr/>
                    <a:lstStyle/>
                    <a:p>
                      <a:r>
                        <a:rPr lang="en-US" sz="1600" noProof="0" dirty="0" smtClean="0"/>
                        <a:t>Final</a:t>
                      </a:r>
                      <a:r>
                        <a:rPr lang="en-US" sz="1600" baseline="0" noProof="0" dirty="0" smtClean="0"/>
                        <a:t> drafts SP and FP sent to PP-14 </a:t>
                      </a:r>
                    </a:p>
                    <a:p>
                      <a:r>
                        <a:rPr lang="en-US" sz="1400" baseline="0" noProof="0" dirty="0" smtClean="0"/>
                        <a:t>(According to Res. 1358, CWG can “continue its discussions, if necessary, on the Financial Plan until the extraordinary session of the Council prior to the PP-14”)</a:t>
                      </a:r>
                      <a:endParaRPr lang="en-US" sz="1400" noProof="0" dirty="0"/>
                    </a:p>
                  </a:txBody>
                  <a:tcPr marL="91446" marR="91446" marT="45724" marB="45724"/>
                </a:tc>
              </a:tr>
              <a:tr h="299608">
                <a:tc>
                  <a:txBody>
                    <a:bodyPr/>
                    <a:lstStyle/>
                    <a:p>
                      <a:r>
                        <a:rPr lang="en-US" sz="1600" noProof="0" dirty="0" smtClean="0"/>
                        <a:t>October 2014</a:t>
                      </a:r>
                      <a:endParaRPr lang="en-US" sz="1600" noProof="0" dirty="0"/>
                    </a:p>
                  </a:txBody>
                  <a:tcPr marL="91446" marR="91446" marT="45724" marB="45724"/>
                </a:tc>
                <a:tc>
                  <a:txBody>
                    <a:bodyPr/>
                    <a:lstStyle/>
                    <a:p>
                      <a:r>
                        <a:rPr lang="en-US" sz="1600" noProof="0" dirty="0" smtClean="0"/>
                        <a:t>Adoption of the SP and the FP by PP-14</a:t>
                      </a:r>
                      <a:endParaRPr lang="en-US" sz="1600" noProof="0" dirty="0"/>
                    </a:p>
                  </a:txBody>
                  <a:tcPr marL="91446" marR="91446" marT="45724" marB="45724"/>
                </a:tc>
              </a:tr>
            </a:tbl>
          </a:graphicData>
        </a:graphic>
      </p:graphicFrame>
    </p:spTree>
    <p:extLst>
      <p:ext uri="{BB962C8B-B14F-4D97-AF65-F5344CB8AC3E}">
        <p14:creationId xmlns:p14="http://schemas.microsoft.com/office/powerpoint/2010/main" val="28371224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Ongoing Council Working Group Public </a:t>
            </a:r>
            <a:r>
              <a:rPr lang="en-US" dirty="0" smtClean="0"/>
              <a:t>Consultation</a:t>
            </a:r>
            <a:endParaRPr lang="en-GB" dirty="0"/>
          </a:p>
        </p:txBody>
      </p: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13</a:t>
            </a:fld>
            <a:endParaRPr lang="en-US"/>
          </a:p>
        </p:txBody>
      </p:sp>
      <p:sp>
        <p:nvSpPr>
          <p:cNvPr id="5" name="Content Placeholder 1"/>
          <p:cNvSpPr txBox="1">
            <a:spLocks/>
          </p:cNvSpPr>
          <p:nvPr/>
        </p:nvSpPr>
        <p:spPr>
          <a:xfrm>
            <a:off x="846510" y="6232139"/>
            <a:ext cx="4075370" cy="365213"/>
          </a:xfrm>
          <a:prstGeom prst="rect">
            <a:avLst/>
          </a:prstGeom>
          <a:noFill/>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200" dirty="0" smtClean="0">
                <a:solidFill>
                  <a:schemeClr val="tx2"/>
                </a:solidFill>
                <a:hlinkClick r:id="rId2"/>
              </a:rPr>
              <a:t>www.intu.int/PublicConsultations</a:t>
            </a:r>
            <a:r>
              <a:rPr lang="en-US" sz="1200" dirty="0" smtClean="0">
                <a:solidFill>
                  <a:schemeClr val="tx2"/>
                </a:solidFill>
              </a:rPr>
              <a:t> </a:t>
            </a:r>
            <a:endParaRPr lang="en-US" sz="1200" dirty="0">
              <a:solidFill>
                <a:schemeClr val="tx2"/>
              </a:solidFill>
            </a:endParaRPr>
          </a:p>
        </p:txBody>
      </p:sp>
      <p:pic>
        <p:nvPicPr>
          <p:cNvPr id="6" name="Picture 5"/>
          <p:cNvPicPr>
            <a:picLocks noChangeAspect="1"/>
          </p:cNvPicPr>
          <p:nvPr/>
        </p:nvPicPr>
        <p:blipFill>
          <a:blip r:embed="rId3"/>
          <a:stretch>
            <a:fillRect/>
          </a:stretch>
        </p:blipFill>
        <p:spPr>
          <a:xfrm>
            <a:off x="9525" y="2255157"/>
            <a:ext cx="7109501" cy="3892063"/>
          </a:xfrm>
          <a:prstGeom prst="rect">
            <a:avLst/>
          </a:prstGeom>
        </p:spPr>
      </p:pic>
      <p:pic>
        <p:nvPicPr>
          <p:cNvPr id="7" name="Picture 6"/>
          <p:cNvPicPr>
            <a:picLocks noChangeAspect="1"/>
          </p:cNvPicPr>
          <p:nvPr/>
        </p:nvPicPr>
        <p:blipFill>
          <a:blip r:embed="rId4"/>
          <a:stretch>
            <a:fillRect/>
          </a:stretch>
        </p:blipFill>
        <p:spPr>
          <a:xfrm>
            <a:off x="7093626" y="3619939"/>
            <a:ext cx="2053040" cy="2450861"/>
          </a:xfrm>
          <a:prstGeom prst="rect">
            <a:avLst/>
          </a:prstGeom>
        </p:spPr>
      </p:pic>
      <p:sp>
        <p:nvSpPr>
          <p:cNvPr id="8" name="TextBox 7"/>
          <p:cNvSpPr txBox="1"/>
          <p:nvPr/>
        </p:nvSpPr>
        <p:spPr>
          <a:xfrm>
            <a:off x="652915" y="1556792"/>
            <a:ext cx="7838171" cy="400110"/>
          </a:xfrm>
          <a:prstGeom prst="rect">
            <a:avLst/>
          </a:prstGeom>
          <a:noFill/>
        </p:spPr>
        <p:txBody>
          <a:bodyPr wrap="none" rtlCol="0">
            <a:spAutoFit/>
          </a:bodyPr>
          <a:lstStyle/>
          <a:p>
            <a:r>
              <a:rPr lang="en-US" sz="2000" dirty="0">
                <a:solidFill>
                  <a:schemeClr val="tx2"/>
                </a:solidFill>
              </a:rPr>
              <a:t>Consultation launched the week of 16th December until </a:t>
            </a:r>
            <a:r>
              <a:rPr lang="en-US" sz="2000" b="1" dirty="0">
                <a:solidFill>
                  <a:schemeClr val="tx2"/>
                </a:solidFill>
              </a:rPr>
              <a:t>January 31</a:t>
            </a:r>
            <a:r>
              <a:rPr lang="en-US" sz="2000" dirty="0">
                <a:solidFill>
                  <a:schemeClr val="tx2"/>
                </a:solidFill>
              </a:rPr>
              <a:t>, </a:t>
            </a:r>
            <a:r>
              <a:rPr lang="en-US" sz="2000" dirty="0" smtClean="0">
                <a:solidFill>
                  <a:schemeClr val="tx2"/>
                </a:solidFill>
              </a:rPr>
              <a:t>2014</a:t>
            </a:r>
            <a:endParaRPr lang="en-US" sz="2000" dirty="0">
              <a:solidFill>
                <a:schemeClr val="tx2"/>
              </a:solidFill>
            </a:endParaRPr>
          </a:p>
        </p:txBody>
      </p:sp>
    </p:spTree>
    <p:extLst>
      <p:ext uri="{BB962C8B-B14F-4D97-AF65-F5344CB8AC3E}">
        <p14:creationId xmlns:p14="http://schemas.microsoft.com/office/powerpoint/2010/main" val="2970096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NZ  COMMENTARY</a:t>
            </a:r>
            <a:endParaRPr lang="en-NZ" dirty="0"/>
          </a:p>
        </p:txBody>
      </p: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2</a:t>
            </a:fld>
            <a:endParaRPr lang="en-US"/>
          </a:p>
        </p:txBody>
      </p:sp>
      <p:sp>
        <p:nvSpPr>
          <p:cNvPr id="4" name="Content Placeholder 3"/>
          <p:cNvSpPr>
            <a:spLocks noGrp="1"/>
          </p:cNvSpPr>
          <p:nvPr>
            <p:ph sz="quarter" idx="1"/>
          </p:nvPr>
        </p:nvSpPr>
        <p:spPr/>
        <p:txBody>
          <a:bodyPr>
            <a:normAutofit lnSpcReduction="10000"/>
          </a:bodyPr>
          <a:lstStyle/>
          <a:p>
            <a:r>
              <a:rPr lang="en-NZ" dirty="0" smtClean="0"/>
              <a:t>The public consultation is of course welcomed but it needs to be remembered that the ITU is primarily an organisation of Member States.</a:t>
            </a:r>
          </a:p>
          <a:p>
            <a:r>
              <a:rPr lang="en-NZ" dirty="0" smtClean="0"/>
              <a:t>Wherever possible the SP should use existing terminology and should also link strongly to foundation documents such as the CS and CV.</a:t>
            </a:r>
          </a:p>
          <a:p>
            <a:r>
              <a:rPr lang="en-NZ" dirty="0" smtClean="0"/>
              <a:t>The SP should avoid new, un-agreed or undefined terminology, especially around controversial issues.</a:t>
            </a:r>
          </a:p>
          <a:p>
            <a:r>
              <a:rPr lang="en-NZ" dirty="0" smtClean="0"/>
              <a:t>Wording should be clear and unambiguous. </a:t>
            </a:r>
            <a:endParaRPr lang="en-NZ" dirty="0"/>
          </a:p>
        </p:txBody>
      </p:sp>
    </p:spTree>
    <p:extLst>
      <p:ext uri="{BB962C8B-B14F-4D97-AF65-F5344CB8AC3E}">
        <p14:creationId xmlns:p14="http://schemas.microsoft.com/office/powerpoint/2010/main" val="2898067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33"/>
          <p:cNvSpPr>
            <a:spLocks noChangeArrowheads="1"/>
          </p:cNvSpPr>
          <p:nvPr/>
        </p:nvSpPr>
        <p:spPr bwMode="auto">
          <a:xfrm>
            <a:off x="5659269" y="3103202"/>
            <a:ext cx="1412032" cy="537047"/>
          </a:xfrm>
          <a:prstGeom prst="roundRect">
            <a:avLst>
              <a:gd name="adj" fmla="val 16667"/>
            </a:avLst>
          </a:prstGeom>
          <a:noFill/>
          <a:ln w="38100" algn="ctr">
            <a:solidFill>
              <a:schemeClr val="accent1">
                <a:lumMod val="50000"/>
              </a:schemeClr>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sz="1350">
              <a:solidFill>
                <a:schemeClr val="accent1">
                  <a:lumMod val="50000"/>
                </a:schemeClr>
              </a:solidFill>
            </a:endParaRPr>
          </a:p>
        </p:txBody>
      </p:sp>
      <p:sp>
        <p:nvSpPr>
          <p:cNvPr id="27" name="TextBox 4"/>
          <p:cNvSpPr txBox="1">
            <a:spLocks noChangeArrowheads="1"/>
          </p:cNvSpPr>
          <p:nvPr/>
        </p:nvSpPr>
        <p:spPr bwMode="auto">
          <a:xfrm>
            <a:off x="5605263" y="3157208"/>
            <a:ext cx="1466038" cy="52322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r>
              <a:rPr lang="en-US" sz="1400" b="1" dirty="0">
                <a:solidFill>
                  <a:schemeClr val="accent1">
                    <a:lumMod val="50000"/>
                  </a:schemeClr>
                </a:solidFill>
                <a:latin typeface="+mn-lt"/>
              </a:rPr>
              <a:t>Strategic </a:t>
            </a:r>
            <a:r>
              <a:rPr lang="en-US" sz="1400" b="1" dirty="0" smtClean="0">
                <a:solidFill>
                  <a:schemeClr val="accent1">
                    <a:lumMod val="50000"/>
                  </a:schemeClr>
                </a:solidFill>
                <a:latin typeface="+mn-lt"/>
              </a:rPr>
              <a:t>targets </a:t>
            </a:r>
            <a:r>
              <a:rPr lang="en-US" sz="1400" b="1" dirty="0">
                <a:solidFill>
                  <a:schemeClr val="accent1">
                    <a:lumMod val="50000"/>
                  </a:schemeClr>
                </a:solidFill>
                <a:latin typeface="+mn-lt"/>
              </a:rPr>
              <a:t>and r</a:t>
            </a:r>
            <a:r>
              <a:rPr lang="en-US" sz="1400" b="1" dirty="0" smtClean="0">
                <a:solidFill>
                  <a:schemeClr val="accent1">
                    <a:lumMod val="50000"/>
                  </a:schemeClr>
                </a:solidFill>
                <a:latin typeface="+mn-lt"/>
              </a:rPr>
              <a:t>isks</a:t>
            </a:r>
            <a:endParaRPr lang="en-US" sz="1400" b="1" dirty="0">
              <a:solidFill>
                <a:schemeClr val="accent1">
                  <a:lumMod val="50000"/>
                </a:schemeClr>
              </a:solidFill>
              <a:latin typeface="+mn-lt"/>
            </a:endParaRPr>
          </a:p>
        </p:txBody>
      </p:sp>
      <p:cxnSp>
        <p:nvCxnSpPr>
          <p:cNvPr id="35" name="Straight Connector 34"/>
          <p:cNvCxnSpPr/>
          <p:nvPr/>
        </p:nvCxnSpPr>
        <p:spPr bwMode="auto">
          <a:xfrm flipH="1">
            <a:off x="4741168" y="3103202"/>
            <a:ext cx="1134125" cy="0"/>
          </a:xfrm>
          <a:prstGeom prst="line">
            <a:avLst/>
          </a:prstGeom>
          <a:solidFill>
            <a:schemeClr val="accent1"/>
          </a:solidFill>
          <a:ln w="19050" cap="flat" cmpd="sng" algn="ctr">
            <a:solidFill>
              <a:schemeClr val="accent1">
                <a:lumMod val="50000"/>
              </a:schemeClr>
            </a:solidFill>
            <a:prstDash val="sysDash"/>
            <a:round/>
            <a:headEnd type="none" w="med" len="med"/>
            <a:tailEnd type="none" w="med" len="med"/>
          </a:ln>
          <a:effectLst/>
        </p:spPr>
      </p:cxnSp>
      <p:sp>
        <p:nvSpPr>
          <p:cNvPr id="28" name="Rounded Rectangle 45"/>
          <p:cNvSpPr>
            <a:spLocks noChangeArrowheads="1"/>
          </p:cNvSpPr>
          <p:nvPr/>
        </p:nvSpPr>
        <p:spPr bwMode="auto">
          <a:xfrm>
            <a:off x="7092280" y="4911166"/>
            <a:ext cx="1633523" cy="738664"/>
          </a:xfrm>
          <a:prstGeom prst="roundRect">
            <a:avLst>
              <a:gd name="adj" fmla="val 16667"/>
            </a:avLst>
          </a:prstGeom>
          <a:noFill/>
          <a:ln w="38100" algn="ctr">
            <a:solidFill>
              <a:schemeClr val="accent1">
                <a:lumMod val="50000"/>
              </a:schemeClr>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sz="1350">
              <a:solidFill>
                <a:schemeClr val="accent1">
                  <a:lumMod val="50000"/>
                </a:schemeClr>
              </a:solidFill>
            </a:endParaRPr>
          </a:p>
        </p:txBody>
      </p:sp>
      <p:sp>
        <p:nvSpPr>
          <p:cNvPr id="29" name="TextBox 6"/>
          <p:cNvSpPr txBox="1">
            <a:spLocks noChangeArrowheads="1"/>
          </p:cNvSpPr>
          <p:nvPr/>
        </p:nvSpPr>
        <p:spPr bwMode="auto">
          <a:xfrm>
            <a:off x="7071301" y="4911166"/>
            <a:ext cx="1633523" cy="7386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r>
              <a:rPr lang="en-US" sz="1400" b="1" dirty="0">
                <a:solidFill>
                  <a:schemeClr val="accent1">
                    <a:lumMod val="50000"/>
                  </a:schemeClr>
                </a:solidFill>
                <a:latin typeface="+mn-lt"/>
              </a:rPr>
              <a:t>Processes, Expected results, Risks, KPIs</a:t>
            </a:r>
          </a:p>
        </p:txBody>
      </p:sp>
      <p:cxnSp>
        <p:nvCxnSpPr>
          <p:cNvPr id="33" name="Straight Connector 32"/>
          <p:cNvCxnSpPr/>
          <p:nvPr/>
        </p:nvCxnSpPr>
        <p:spPr bwMode="auto">
          <a:xfrm flipH="1">
            <a:off x="6449794" y="4911166"/>
            <a:ext cx="1134125" cy="0"/>
          </a:xfrm>
          <a:prstGeom prst="line">
            <a:avLst/>
          </a:prstGeom>
          <a:solidFill>
            <a:schemeClr val="accent1"/>
          </a:solidFill>
          <a:ln w="19050" cap="flat" cmpd="sng" algn="ctr">
            <a:solidFill>
              <a:schemeClr val="accent1">
                <a:lumMod val="50000"/>
              </a:schemeClr>
            </a:solidFill>
            <a:prstDash val="sysDash"/>
            <a:round/>
            <a:headEnd type="none" w="med" len="med"/>
            <a:tailEnd type="none" w="med" len="med"/>
          </a:ln>
          <a:effectLst/>
        </p:spPr>
      </p:cxnSp>
      <p:sp>
        <p:nvSpPr>
          <p:cNvPr id="2" name="Title 1"/>
          <p:cNvSpPr>
            <a:spLocks noGrp="1"/>
          </p:cNvSpPr>
          <p:nvPr>
            <p:ph type="title"/>
          </p:nvPr>
        </p:nvSpPr>
        <p:spPr/>
        <p:txBody>
          <a:bodyPr>
            <a:normAutofit fontScale="90000"/>
          </a:bodyPr>
          <a:lstStyle/>
          <a:p>
            <a:r>
              <a:rPr lang="en-US" sz="4000" dirty="0" smtClean="0"/>
              <a:t>Overall structure and coverage of the proposed SP</a:t>
            </a:r>
            <a:endParaRPr lang="en-US" sz="2700" dirty="0"/>
          </a:p>
        </p:txBody>
      </p:sp>
      <p:sp>
        <p:nvSpPr>
          <p:cNvPr id="23" name="TextBox 1"/>
          <p:cNvSpPr txBox="1">
            <a:spLocks noChangeArrowheads="1"/>
          </p:cNvSpPr>
          <p:nvPr/>
        </p:nvSpPr>
        <p:spPr bwMode="auto">
          <a:xfrm rot="10800000">
            <a:off x="1116977" y="2668986"/>
            <a:ext cx="738664" cy="180571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eaVert"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r>
              <a:rPr lang="en-US" dirty="0">
                <a:solidFill>
                  <a:schemeClr val="accent1">
                    <a:lumMod val="50000"/>
                  </a:schemeClr>
                </a:solidFill>
                <a:latin typeface="+mn-lt"/>
              </a:rPr>
              <a:t>Strategic</a:t>
            </a:r>
            <a:br>
              <a:rPr lang="en-US" dirty="0">
                <a:solidFill>
                  <a:schemeClr val="accent1">
                    <a:lumMod val="50000"/>
                  </a:schemeClr>
                </a:solidFill>
                <a:latin typeface="+mn-lt"/>
              </a:rPr>
            </a:br>
            <a:r>
              <a:rPr lang="en-US" dirty="0" smtClean="0">
                <a:solidFill>
                  <a:schemeClr val="accent1">
                    <a:lumMod val="50000"/>
                  </a:schemeClr>
                </a:solidFill>
                <a:latin typeface="+mn-lt"/>
              </a:rPr>
              <a:t>plan</a:t>
            </a:r>
            <a:endParaRPr lang="en-US" dirty="0">
              <a:solidFill>
                <a:schemeClr val="accent1">
                  <a:lumMod val="50000"/>
                </a:schemeClr>
              </a:solidFill>
              <a:latin typeface="+mn-lt"/>
            </a:endParaRPr>
          </a:p>
        </p:txBody>
      </p:sp>
      <p:sp>
        <p:nvSpPr>
          <p:cNvPr id="24" name="Right Arrow 33"/>
          <p:cNvSpPr>
            <a:spLocks noChangeArrowheads="1"/>
          </p:cNvSpPr>
          <p:nvPr/>
        </p:nvSpPr>
        <p:spPr bwMode="auto">
          <a:xfrm rot="10800000">
            <a:off x="1835697" y="4931651"/>
            <a:ext cx="231854" cy="950524"/>
          </a:xfrm>
          <a:prstGeom prst="rightArrow">
            <a:avLst>
              <a:gd name="adj1" fmla="val 50000"/>
              <a:gd name="adj2" fmla="val 100000"/>
            </a:avLst>
          </a:prstGeom>
          <a:solidFill>
            <a:schemeClr val="bg1">
              <a:lumMod val="95000"/>
            </a:schemeClr>
          </a:solidFill>
          <a:ln w="9525" algn="ctr">
            <a:solidFill>
              <a:schemeClr val="accent1">
                <a:lumMod val="50000"/>
              </a:schemeClr>
            </a:solidFill>
            <a:round/>
            <a:headEnd/>
            <a:tailEnd/>
          </a:ln>
        </p:spPr>
        <p:txBody>
          <a:bodyPr lIns="54000" tIns="54000" rIns="54000" bIns="54000"/>
          <a:lstStyle/>
          <a:p>
            <a:pPr fontAlgn="base">
              <a:spcBef>
                <a:spcPct val="0"/>
              </a:spcBef>
              <a:spcAft>
                <a:spcPct val="0"/>
              </a:spcAft>
            </a:pPr>
            <a:endParaRPr lang="en-US" sz="900" dirty="0">
              <a:solidFill>
                <a:schemeClr val="accent1">
                  <a:lumMod val="50000"/>
                </a:schemeClr>
              </a:solidFill>
            </a:endParaRPr>
          </a:p>
        </p:txBody>
      </p:sp>
      <p:sp>
        <p:nvSpPr>
          <p:cNvPr id="25" name="TextBox 46"/>
          <p:cNvSpPr txBox="1">
            <a:spLocks noChangeArrowheads="1"/>
          </p:cNvSpPr>
          <p:nvPr/>
        </p:nvSpPr>
        <p:spPr bwMode="auto">
          <a:xfrm rot="10800000">
            <a:off x="1115896" y="4720529"/>
            <a:ext cx="738664" cy="137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r>
              <a:rPr lang="en-US" dirty="0">
                <a:solidFill>
                  <a:schemeClr val="accent1">
                    <a:lumMod val="50000"/>
                  </a:schemeClr>
                </a:solidFill>
                <a:latin typeface="+mn-lt"/>
              </a:rPr>
              <a:t>Operational </a:t>
            </a:r>
          </a:p>
          <a:p>
            <a:pPr algn="ctr" eaLnBrk="1" fontAlgn="base" hangingPunct="1">
              <a:spcBef>
                <a:spcPct val="0"/>
              </a:spcBef>
              <a:spcAft>
                <a:spcPct val="0"/>
              </a:spcAft>
            </a:pPr>
            <a:r>
              <a:rPr lang="en-US" dirty="0">
                <a:solidFill>
                  <a:schemeClr val="accent1">
                    <a:lumMod val="50000"/>
                  </a:schemeClr>
                </a:solidFill>
                <a:latin typeface="+mn-lt"/>
              </a:rPr>
              <a:t> </a:t>
            </a:r>
            <a:r>
              <a:rPr lang="en-US" dirty="0" smtClean="0">
                <a:solidFill>
                  <a:schemeClr val="accent1">
                    <a:lumMod val="50000"/>
                  </a:schemeClr>
                </a:solidFill>
                <a:latin typeface="+mn-lt"/>
              </a:rPr>
              <a:t>plans</a:t>
            </a:r>
            <a:endParaRPr lang="en-US" dirty="0">
              <a:solidFill>
                <a:schemeClr val="accent1">
                  <a:lumMod val="50000"/>
                </a:schemeClr>
              </a:solidFill>
              <a:latin typeface="+mn-lt"/>
            </a:endParaRPr>
          </a:p>
        </p:txBody>
      </p:sp>
      <p:cxnSp>
        <p:nvCxnSpPr>
          <p:cNvPr id="32" name="Straight Connector 31"/>
          <p:cNvCxnSpPr/>
          <p:nvPr/>
        </p:nvCxnSpPr>
        <p:spPr bwMode="auto">
          <a:xfrm flipH="1">
            <a:off x="2067551" y="4931651"/>
            <a:ext cx="576000" cy="0"/>
          </a:xfrm>
          <a:prstGeom prst="line">
            <a:avLst/>
          </a:prstGeom>
          <a:solidFill>
            <a:schemeClr val="accent1"/>
          </a:solidFill>
          <a:ln w="19050" cap="flat" cmpd="sng" algn="ctr">
            <a:solidFill>
              <a:schemeClr val="accent1">
                <a:lumMod val="50000"/>
              </a:schemeClr>
            </a:solidFill>
            <a:prstDash val="sysDash"/>
            <a:round/>
            <a:headEnd type="none" w="med" len="med"/>
            <a:tailEnd type="none" w="med" len="med"/>
          </a:ln>
          <a:effectLst/>
        </p:spPr>
      </p:cxn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3</a:t>
            </a:fld>
            <a:endParaRPr lang="en-US"/>
          </a:p>
        </p:txBody>
      </p:sp>
      <p:sp>
        <p:nvSpPr>
          <p:cNvPr id="4" name="TextBox 3"/>
          <p:cNvSpPr txBox="1"/>
          <p:nvPr/>
        </p:nvSpPr>
        <p:spPr>
          <a:xfrm>
            <a:off x="6111329" y="1592247"/>
            <a:ext cx="2945180" cy="954107"/>
          </a:xfrm>
          <a:prstGeom prst="rect">
            <a:avLst/>
          </a:prstGeom>
          <a:noFill/>
        </p:spPr>
        <p:txBody>
          <a:bodyPr wrap="square" rtlCol="0">
            <a:spAutoFit/>
          </a:bodyPr>
          <a:lstStyle/>
          <a:p>
            <a:r>
              <a:rPr lang="en-US" sz="1400" dirty="0" smtClean="0">
                <a:solidFill>
                  <a:schemeClr val="tx2"/>
                </a:solidFill>
              </a:rPr>
              <a:t>Other structural elements of the SP:</a:t>
            </a:r>
          </a:p>
          <a:p>
            <a:pPr marL="285750" indent="-285750">
              <a:buFontTx/>
              <a:buChar char="-"/>
            </a:pPr>
            <a:r>
              <a:rPr lang="en-US" sz="1400" b="1" dirty="0" smtClean="0">
                <a:solidFill>
                  <a:schemeClr val="tx2"/>
                </a:solidFill>
              </a:rPr>
              <a:t>Glossary</a:t>
            </a:r>
          </a:p>
          <a:p>
            <a:pPr marL="285750" indent="-285750">
              <a:buFontTx/>
              <a:buChar char="-"/>
            </a:pPr>
            <a:r>
              <a:rPr lang="en-US" sz="1400" b="1" dirty="0" smtClean="0">
                <a:solidFill>
                  <a:schemeClr val="tx2"/>
                </a:solidFill>
              </a:rPr>
              <a:t>Situational analysis</a:t>
            </a:r>
          </a:p>
          <a:p>
            <a:pPr marL="285750" indent="-285750">
              <a:buFontTx/>
              <a:buChar char="-"/>
            </a:pPr>
            <a:r>
              <a:rPr lang="en-US" sz="1400" b="1" dirty="0" smtClean="0">
                <a:solidFill>
                  <a:schemeClr val="tx2"/>
                </a:solidFill>
              </a:rPr>
              <a:t>Implementation and evaluation</a:t>
            </a:r>
          </a:p>
        </p:txBody>
      </p:sp>
      <p:grpSp>
        <p:nvGrpSpPr>
          <p:cNvPr id="31" name="Group 30"/>
          <p:cNvGrpSpPr/>
          <p:nvPr/>
        </p:nvGrpSpPr>
        <p:grpSpPr>
          <a:xfrm>
            <a:off x="3951230" y="2175172"/>
            <a:ext cx="1241538" cy="921267"/>
            <a:chOff x="1862307" y="0"/>
            <a:chExt cx="1241538" cy="921267"/>
          </a:xfrm>
          <a:scene3d>
            <a:camera prst="orthographicFront"/>
            <a:lightRig rig="threePt" dir="t">
              <a:rot lat="0" lon="0" rev="7500000"/>
            </a:lightRig>
          </a:scene3d>
        </p:grpSpPr>
        <p:sp>
          <p:nvSpPr>
            <p:cNvPr id="47" name="Trapezoid 46"/>
            <p:cNvSpPr/>
            <p:nvPr/>
          </p:nvSpPr>
          <p:spPr>
            <a:xfrm>
              <a:off x="1862307" y="0"/>
              <a:ext cx="1241538" cy="921267"/>
            </a:xfrm>
            <a:prstGeom prst="trapezoid">
              <a:avLst>
                <a:gd name="adj" fmla="val 67382"/>
              </a:avLst>
            </a:prstGeom>
            <a:solidFill>
              <a:schemeClr val="accent2">
                <a:lumMod val="20000"/>
                <a:lumOff val="80000"/>
              </a:schemeClr>
            </a:solid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8" name="Trapezoid 4"/>
            <p:cNvSpPr/>
            <p:nvPr/>
          </p:nvSpPr>
          <p:spPr>
            <a:xfrm>
              <a:off x="1862307" y="0"/>
              <a:ext cx="1241538" cy="92126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smtClean="0"/>
            </a:p>
          </p:txBody>
        </p:sp>
      </p:grpSp>
      <p:grpSp>
        <p:nvGrpSpPr>
          <p:cNvPr id="36" name="Group 35"/>
          <p:cNvGrpSpPr/>
          <p:nvPr/>
        </p:nvGrpSpPr>
        <p:grpSpPr>
          <a:xfrm>
            <a:off x="3330461" y="3096439"/>
            <a:ext cx="2483077" cy="921267"/>
            <a:chOff x="1241538" y="921267"/>
            <a:chExt cx="2483077" cy="921267"/>
          </a:xfrm>
          <a:scene3d>
            <a:camera prst="orthographicFront"/>
            <a:lightRig rig="threePt" dir="t">
              <a:rot lat="0" lon="0" rev="7500000"/>
            </a:lightRig>
          </a:scene3d>
        </p:grpSpPr>
        <p:sp>
          <p:nvSpPr>
            <p:cNvPr id="45" name="Trapezoid 44"/>
            <p:cNvSpPr/>
            <p:nvPr/>
          </p:nvSpPr>
          <p:spPr>
            <a:xfrm>
              <a:off x="1241538" y="921267"/>
              <a:ext cx="2483077" cy="921267"/>
            </a:xfrm>
            <a:prstGeom prst="trapezoid">
              <a:avLst>
                <a:gd name="adj" fmla="val 67382"/>
              </a:avLst>
            </a:prstGeom>
            <a:solidFill>
              <a:schemeClr val="accent2">
                <a:lumMod val="40000"/>
                <a:lumOff val="60000"/>
              </a:schemeClr>
            </a:solidFill>
            <a:sp3d prstMaterial="plastic">
              <a:bevelT w="127000" h="25400" prst="relaxedInset"/>
            </a:sp3d>
          </p:spPr>
          <p:style>
            <a:lnRef idx="0">
              <a:schemeClr val="lt1">
                <a:hueOff val="0"/>
                <a:satOff val="0"/>
                <a:lumOff val="0"/>
                <a:alphaOff val="0"/>
              </a:schemeClr>
            </a:lnRef>
            <a:fillRef idx="3">
              <a:schemeClr val="accent1">
                <a:shade val="80000"/>
                <a:hueOff val="102082"/>
                <a:satOff val="-1464"/>
                <a:lumOff val="8538"/>
                <a:alphaOff val="0"/>
              </a:schemeClr>
            </a:fillRef>
            <a:effectRef idx="2">
              <a:schemeClr val="accent1">
                <a:shade val="80000"/>
                <a:hueOff val="102082"/>
                <a:satOff val="-1464"/>
                <a:lumOff val="8538"/>
                <a:alphaOff val="0"/>
              </a:schemeClr>
            </a:effectRef>
            <a:fontRef idx="minor">
              <a:schemeClr val="lt1"/>
            </a:fontRef>
          </p:style>
        </p:sp>
        <p:sp>
          <p:nvSpPr>
            <p:cNvPr id="46" name="Trapezoid 6"/>
            <p:cNvSpPr/>
            <p:nvPr/>
          </p:nvSpPr>
          <p:spPr>
            <a:xfrm>
              <a:off x="1676076" y="921267"/>
              <a:ext cx="1614000" cy="92126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ITU-wide Strategic goals</a:t>
              </a:r>
              <a:endParaRPr lang="en-US" sz="2000" b="1" kern="1200" dirty="0">
                <a:solidFill>
                  <a:schemeClr val="tx1"/>
                </a:solidFill>
              </a:endParaRPr>
            </a:p>
          </p:txBody>
        </p:sp>
      </p:grpSp>
      <p:grpSp>
        <p:nvGrpSpPr>
          <p:cNvPr id="37" name="Group 36"/>
          <p:cNvGrpSpPr/>
          <p:nvPr/>
        </p:nvGrpSpPr>
        <p:grpSpPr>
          <a:xfrm>
            <a:off x="2703985" y="4017707"/>
            <a:ext cx="3724440" cy="921267"/>
            <a:chOff x="591046" y="1842535"/>
            <a:chExt cx="3784060" cy="921267"/>
          </a:xfrm>
          <a:scene3d>
            <a:camera prst="orthographicFront"/>
            <a:lightRig rig="threePt" dir="t">
              <a:rot lat="0" lon="0" rev="7500000"/>
            </a:lightRig>
          </a:scene3d>
        </p:grpSpPr>
        <p:sp>
          <p:nvSpPr>
            <p:cNvPr id="43" name="Trapezoid 42"/>
            <p:cNvSpPr/>
            <p:nvPr/>
          </p:nvSpPr>
          <p:spPr>
            <a:xfrm>
              <a:off x="591046" y="1842535"/>
              <a:ext cx="3784060" cy="921267"/>
            </a:xfrm>
            <a:prstGeom prst="trapezoid">
              <a:avLst>
                <a:gd name="adj" fmla="val 67382"/>
              </a:avLst>
            </a:prstGeom>
            <a:sp3d prstMaterial="plastic">
              <a:bevelT w="127000" h="25400" prst="relaxedInset"/>
            </a:sp3d>
          </p:spPr>
          <p:style>
            <a:lnRef idx="0">
              <a:schemeClr val="lt1">
                <a:hueOff val="0"/>
                <a:satOff val="0"/>
                <a:lumOff val="0"/>
                <a:alphaOff val="0"/>
              </a:schemeClr>
            </a:lnRef>
            <a:fillRef idx="3">
              <a:schemeClr val="accent1">
                <a:shade val="80000"/>
                <a:hueOff val="204164"/>
                <a:satOff val="-2928"/>
                <a:lumOff val="17077"/>
                <a:alphaOff val="0"/>
              </a:schemeClr>
            </a:fillRef>
            <a:effectRef idx="2">
              <a:schemeClr val="accent1">
                <a:shade val="80000"/>
                <a:hueOff val="204164"/>
                <a:satOff val="-2928"/>
                <a:lumOff val="17077"/>
                <a:alphaOff val="0"/>
              </a:schemeClr>
            </a:effectRef>
            <a:fontRef idx="minor">
              <a:schemeClr val="lt1"/>
            </a:fontRef>
          </p:style>
        </p:sp>
        <p:sp>
          <p:nvSpPr>
            <p:cNvPr id="44" name="Trapezoid 8"/>
            <p:cNvSpPr/>
            <p:nvPr/>
          </p:nvSpPr>
          <p:spPr>
            <a:xfrm>
              <a:off x="1253257" y="1842535"/>
              <a:ext cx="2459639" cy="92126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a:lnSpc>
                  <a:spcPct val="80000"/>
                </a:lnSpc>
                <a:spcBef>
                  <a:spcPct val="0"/>
                </a:spcBef>
                <a:spcAft>
                  <a:spcPts val="0"/>
                </a:spcAft>
              </a:pPr>
              <a:r>
                <a:rPr lang="en-US" sz="2000" b="1" kern="1200" dirty="0" err="1" smtClean="0">
                  <a:solidFill>
                    <a:schemeClr val="tx1"/>
                  </a:solidFill>
                </a:rPr>
                <a:t>Sectoral</a:t>
              </a:r>
              <a:r>
                <a:rPr lang="en-US" sz="2000" b="1" kern="1200" dirty="0" smtClean="0">
                  <a:solidFill>
                    <a:schemeClr val="tx1"/>
                  </a:solidFill>
                </a:rPr>
                <a:t> / </a:t>
              </a:r>
            </a:p>
            <a:p>
              <a:pPr lvl="0" algn="ctr" defTabSz="889000">
                <a:lnSpc>
                  <a:spcPct val="80000"/>
                </a:lnSpc>
                <a:spcBef>
                  <a:spcPct val="0"/>
                </a:spcBef>
                <a:spcAft>
                  <a:spcPts val="0"/>
                </a:spcAft>
              </a:pPr>
              <a:r>
                <a:rPr lang="en-US" sz="2000" b="1" dirty="0" smtClean="0">
                  <a:solidFill>
                    <a:schemeClr val="tx1"/>
                  </a:solidFill>
                </a:rPr>
                <a:t>I</a:t>
              </a:r>
              <a:r>
                <a:rPr lang="en-US" sz="2000" b="1" kern="1200" dirty="0" smtClean="0">
                  <a:solidFill>
                    <a:schemeClr val="tx1"/>
                  </a:solidFill>
                </a:rPr>
                <a:t>ntersectoral</a:t>
              </a:r>
            </a:p>
            <a:p>
              <a:pPr lvl="0" algn="ctr" defTabSz="889000">
                <a:lnSpc>
                  <a:spcPct val="80000"/>
                </a:lnSpc>
                <a:spcBef>
                  <a:spcPct val="0"/>
                </a:spcBef>
                <a:spcAft>
                  <a:spcPts val="0"/>
                </a:spcAft>
              </a:pPr>
              <a:r>
                <a:rPr lang="en-US" sz="2000" b="1" kern="1200" dirty="0" smtClean="0">
                  <a:solidFill>
                    <a:schemeClr val="tx1"/>
                  </a:solidFill>
                </a:rPr>
                <a:t>Objectives/Outcomes</a:t>
              </a:r>
              <a:endParaRPr lang="en-US" sz="2000" b="1" kern="1200" dirty="0">
                <a:solidFill>
                  <a:schemeClr val="tx1"/>
                </a:solidFill>
              </a:endParaRPr>
            </a:p>
          </p:txBody>
        </p:sp>
      </p:grpSp>
      <p:grpSp>
        <p:nvGrpSpPr>
          <p:cNvPr id="40" name="Group 39"/>
          <p:cNvGrpSpPr/>
          <p:nvPr/>
        </p:nvGrpSpPr>
        <p:grpSpPr>
          <a:xfrm>
            <a:off x="2088923" y="4938974"/>
            <a:ext cx="4966154" cy="921267"/>
            <a:chOff x="0" y="2763802"/>
            <a:chExt cx="4966154" cy="921267"/>
          </a:xfrm>
          <a:scene3d>
            <a:camera prst="orthographicFront"/>
            <a:lightRig rig="threePt" dir="t">
              <a:rot lat="0" lon="0" rev="7500000"/>
            </a:lightRig>
          </a:scene3d>
        </p:grpSpPr>
        <p:sp>
          <p:nvSpPr>
            <p:cNvPr id="41" name="Trapezoid 40"/>
            <p:cNvSpPr/>
            <p:nvPr/>
          </p:nvSpPr>
          <p:spPr>
            <a:xfrm>
              <a:off x="0" y="2763802"/>
              <a:ext cx="4966154" cy="921267"/>
            </a:xfrm>
            <a:prstGeom prst="trapezoid">
              <a:avLst>
                <a:gd name="adj" fmla="val 67382"/>
              </a:avLst>
            </a:prstGeom>
            <a:sp3d prstMaterial="plastic">
              <a:bevelT w="127000" h="25400" prst="relaxedInset"/>
            </a:sp3d>
          </p:spPr>
          <p:style>
            <a:lnRef idx="0">
              <a:schemeClr val="lt1">
                <a:hueOff val="0"/>
                <a:satOff val="0"/>
                <a:lumOff val="0"/>
                <a:alphaOff val="0"/>
              </a:schemeClr>
            </a:lnRef>
            <a:fillRef idx="3">
              <a:schemeClr val="accent1">
                <a:shade val="80000"/>
                <a:hueOff val="306246"/>
                <a:satOff val="-4392"/>
                <a:lumOff val="25615"/>
                <a:alphaOff val="0"/>
              </a:schemeClr>
            </a:fillRef>
            <a:effectRef idx="2">
              <a:schemeClr val="accent1">
                <a:shade val="80000"/>
                <a:hueOff val="306246"/>
                <a:satOff val="-4392"/>
                <a:lumOff val="25615"/>
                <a:alphaOff val="0"/>
              </a:schemeClr>
            </a:effectRef>
            <a:fontRef idx="minor">
              <a:schemeClr val="lt1"/>
            </a:fontRef>
          </p:style>
        </p:sp>
        <p:sp>
          <p:nvSpPr>
            <p:cNvPr id="42" name="Trapezoid 10"/>
            <p:cNvSpPr/>
            <p:nvPr/>
          </p:nvSpPr>
          <p:spPr>
            <a:xfrm>
              <a:off x="869076" y="2763802"/>
              <a:ext cx="3228000" cy="92126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ts val="0"/>
                </a:spcAft>
              </a:pPr>
              <a:r>
                <a:rPr lang="en-US" sz="2000" b="1" kern="1200" dirty="0" smtClean="0">
                  <a:solidFill>
                    <a:schemeClr val="tx1"/>
                  </a:solidFill>
                </a:rPr>
                <a:t>Bureaux / GS Outputs</a:t>
              </a:r>
              <a:endParaRPr lang="en-US" sz="2000" b="1" kern="1200" dirty="0">
                <a:solidFill>
                  <a:schemeClr val="tx1"/>
                </a:solidFill>
              </a:endParaRPr>
            </a:p>
          </p:txBody>
        </p:sp>
      </p:grpSp>
      <p:sp>
        <p:nvSpPr>
          <p:cNvPr id="34" name="TextBox 33"/>
          <p:cNvSpPr txBox="1"/>
          <p:nvPr/>
        </p:nvSpPr>
        <p:spPr>
          <a:xfrm>
            <a:off x="3923928" y="2535212"/>
            <a:ext cx="1330962" cy="595035"/>
          </a:xfrm>
          <a:prstGeom prst="rect">
            <a:avLst/>
          </a:prstGeom>
          <a:noFill/>
          <a:ln>
            <a:noFill/>
          </a:ln>
        </p:spPr>
        <p:txBody>
          <a:bodyPr wrap="square" rtlCol="0">
            <a:spAutoFit/>
          </a:bodyPr>
          <a:lstStyle/>
          <a:p>
            <a:pPr algn="ctr">
              <a:lnSpc>
                <a:spcPct val="80000"/>
              </a:lnSpc>
            </a:pPr>
            <a:r>
              <a:rPr lang="en-US" sz="2000" b="1" dirty="0" smtClean="0"/>
              <a:t>Vision</a:t>
            </a:r>
          </a:p>
          <a:p>
            <a:pPr algn="ctr">
              <a:lnSpc>
                <a:spcPct val="80000"/>
              </a:lnSpc>
            </a:pPr>
            <a:r>
              <a:rPr lang="en-US" sz="2000" b="1" dirty="0" smtClean="0"/>
              <a:t>Mission</a:t>
            </a:r>
            <a:endParaRPr lang="en-US" sz="2000" b="1" dirty="0"/>
          </a:p>
        </p:txBody>
      </p:sp>
      <p:sp>
        <p:nvSpPr>
          <p:cNvPr id="49" name="Right Arrow 33"/>
          <p:cNvSpPr>
            <a:spLocks noChangeArrowheads="1"/>
          </p:cNvSpPr>
          <p:nvPr/>
        </p:nvSpPr>
        <p:spPr bwMode="auto">
          <a:xfrm rot="10800000">
            <a:off x="1818826" y="2175171"/>
            <a:ext cx="270094" cy="2734827"/>
          </a:xfrm>
          <a:prstGeom prst="rightArrow">
            <a:avLst>
              <a:gd name="adj1" fmla="val 50000"/>
              <a:gd name="adj2" fmla="val 100000"/>
            </a:avLst>
          </a:prstGeom>
          <a:solidFill>
            <a:schemeClr val="bg1">
              <a:lumMod val="95000"/>
            </a:schemeClr>
          </a:solidFill>
          <a:ln w="9525" algn="ctr">
            <a:solidFill>
              <a:schemeClr val="accent1">
                <a:lumMod val="50000"/>
              </a:schemeClr>
            </a:solidFill>
            <a:round/>
            <a:headEnd/>
            <a:tailEnd/>
          </a:ln>
        </p:spPr>
        <p:txBody>
          <a:bodyPr lIns="54000" tIns="54000" rIns="54000" bIns="54000"/>
          <a:lstStyle/>
          <a:p>
            <a:pPr fontAlgn="base">
              <a:spcBef>
                <a:spcPct val="0"/>
              </a:spcBef>
              <a:spcAft>
                <a:spcPct val="0"/>
              </a:spcAft>
            </a:pPr>
            <a:endParaRPr lang="en-US" sz="900" dirty="0">
              <a:solidFill>
                <a:schemeClr val="accent1">
                  <a:lumMod val="50000"/>
                </a:schemeClr>
              </a:solidFill>
            </a:endParaRPr>
          </a:p>
        </p:txBody>
      </p:sp>
      <p:sp>
        <p:nvSpPr>
          <p:cNvPr id="5" name="Rectangle 4"/>
          <p:cNvSpPr/>
          <p:nvPr/>
        </p:nvSpPr>
        <p:spPr>
          <a:xfrm>
            <a:off x="1297308" y="6132703"/>
            <a:ext cx="6549385" cy="646331"/>
          </a:xfrm>
          <a:prstGeom prst="rect">
            <a:avLst/>
          </a:prstGeom>
        </p:spPr>
        <p:txBody>
          <a:bodyPr wrap="square">
            <a:spAutoFit/>
          </a:bodyPr>
          <a:lstStyle/>
          <a:p>
            <a:pPr algn="ctr"/>
            <a:r>
              <a:rPr lang="en-US" dirty="0">
                <a:solidFill>
                  <a:schemeClr val="tx2"/>
                </a:solidFill>
              </a:rPr>
              <a:t>The </a:t>
            </a:r>
            <a:r>
              <a:rPr lang="en-US" b="1" dirty="0">
                <a:solidFill>
                  <a:schemeClr val="tx2"/>
                </a:solidFill>
              </a:rPr>
              <a:t>Financial Plan</a:t>
            </a:r>
            <a:r>
              <a:rPr lang="en-US" dirty="0">
                <a:solidFill>
                  <a:schemeClr val="tx2"/>
                </a:solidFill>
              </a:rPr>
              <a:t> sets up the financial basis from which biennial budgets can be elaborated, in full alignment with the strategic plan</a:t>
            </a:r>
            <a:endParaRPr lang="en-US" dirty="0"/>
          </a:p>
        </p:txBody>
      </p:sp>
    </p:spTree>
    <p:extLst>
      <p:ext uri="{BB962C8B-B14F-4D97-AF65-F5344CB8AC3E}">
        <p14:creationId xmlns:p14="http://schemas.microsoft.com/office/powerpoint/2010/main" val="33920350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a:t>
            </a:r>
            <a:r>
              <a:rPr lang="en-US" dirty="0" err="1" smtClean="0"/>
              <a:t>vs</a:t>
            </a:r>
            <a:r>
              <a:rPr lang="en-US" dirty="0" smtClean="0"/>
              <a:t> proposed Strategic Plan</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4</a:t>
            </a:fld>
            <a:endParaRPr lang="en-US"/>
          </a:p>
        </p:txBody>
      </p:sp>
      <p:graphicFrame>
        <p:nvGraphicFramePr>
          <p:cNvPr id="6" name="Content Placeholder 33"/>
          <p:cNvGraphicFramePr>
            <a:graphicFrameLocks noGrp="1"/>
          </p:cNvGraphicFramePr>
          <p:nvPr>
            <p:ph sz="quarter" idx="1"/>
            <p:extLst>
              <p:ext uri="{D42A27DB-BD31-4B8C-83A1-F6EECF244321}">
                <p14:modId xmlns:p14="http://schemas.microsoft.com/office/powerpoint/2010/main" val="2415606489"/>
              </p:ext>
            </p:extLst>
          </p:nvPr>
        </p:nvGraphicFramePr>
        <p:xfrm>
          <a:off x="107504" y="1848132"/>
          <a:ext cx="8947150" cy="3901800"/>
        </p:xfrm>
        <a:graphic>
          <a:graphicData uri="http://schemas.openxmlformats.org/drawingml/2006/table">
            <a:tbl>
              <a:tblPr firstRow="1" firstCol="1" bandRow="1">
                <a:tableStyleId>{5C22544A-7EE6-4342-B048-85BDC9FD1C3A}</a:tableStyleId>
              </a:tblPr>
              <a:tblGrid>
                <a:gridCol w="1955616"/>
                <a:gridCol w="3300968"/>
                <a:gridCol w="3690566"/>
              </a:tblGrid>
              <a:tr h="396300">
                <a:tc>
                  <a:txBody>
                    <a:bodyPr/>
                    <a:lstStyle/>
                    <a:p>
                      <a:pPr algn="ctr"/>
                      <a:endParaRPr lang="en-US" sz="2000" dirty="0"/>
                    </a:p>
                  </a:txBody>
                  <a:tcPr marL="91436" marR="91436" marT="45727" marB="45727" anchor="ctr"/>
                </a:tc>
                <a:tc>
                  <a:txBody>
                    <a:bodyPr/>
                    <a:lstStyle/>
                    <a:p>
                      <a:pPr algn="ctr"/>
                      <a:r>
                        <a:rPr lang="en-US" sz="2000" dirty="0" smtClean="0"/>
                        <a:t>Resolution 71</a:t>
                      </a:r>
                      <a:endParaRPr lang="en-US" sz="2000" dirty="0"/>
                    </a:p>
                  </a:txBody>
                  <a:tcPr marL="91436" marR="91436" marT="45727" marB="45727" anchor="ctr"/>
                </a:tc>
                <a:tc>
                  <a:txBody>
                    <a:bodyPr/>
                    <a:lstStyle/>
                    <a:p>
                      <a:pPr algn="ctr"/>
                      <a:r>
                        <a:rPr lang="en-US" sz="2000" dirty="0" smtClean="0"/>
                        <a:t>Proposed draft strategic plan</a:t>
                      </a:r>
                      <a:endParaRPr lang="en-US" sz="2000" dirty="0"/>
                    </a:p>
                  </a:txBody>
                  <a:tcPr marL="91436" marR="91436" marT="45727" marB="45727" anchor="ctr"/>
                </a:tc>
              </a:tr>
              <a:tr h="701146">
                <a:tc>
                  <a:txBody>
                    <a:bodyPr/>
                    <a:lstStyle/>
                    <a:p>
                      <a:r>
                        <a:rPr lang="en-US" sz="2000" dirty="0" smtClean="0"/>
                        <a:t>ITU vision</a:t>
                      </a:r>
                    </a:p>
                  </a:txBody>
                  <a:tcPr marL="91436" marR="91436" marT="45727" marB="45727"/>
                </a:tc>
                <a:tc>
                  <a:txBody>
                    <a:bodyPr/>
                    <a:lstStyle/>
                    <a:p>
                      <a:r>
                        <a:rPr lang="en-US" sz="2000" dirty="0" smtClean="0"/>
                        <a:t>No ITU-wide vision,</a:t>
                      </a:r>
                      <a:r>
                        <a:rPr lang="en-US" sz="2000" baseline="0" dirty="0" smtClean="0"/>
                        <a:t> 1 vision per Sector</a:t>
                      </a:r>
                      <a:endParaRPr lang="en-US" sz="2000" dirty="0"/>
                    </a:p>
                  </a:txBody>
                  <a:tcPr marL="91436" marR="91436" marT="45727" marB="45727"/>
                </a:tc>
                <a:tc>
                  <a:txBody>
                    <a:bodyPr/>
                    <a:lstStyle/>
                    <a:p>
                      <a:r>
                        <a:rPr lang="en-US" sz="2000" dirty="0" smtClean="0"/>
                        <a:t>ITU-wide vision</a:t>
                      </a:r>
                      <a:endParaRPr lang="en-US" sz="2000" dirty="0"/>
                    </a:p>
                  </a:txBody>
                  <a:tcPr marL="91436" marR="91436" marT="45727" marB="45727"/>
                </a:tc>
              </a:tr>
              <a:tr h="701146">
                <a:tc>
                  <a:txBody>
                    <a:bodyPr/>
                    <a:lstStyle/>
                    <a:p>
                      <a:r>
                        <a:rPr lang="en-US" sz="2000" dirty="0" smtClean="0"/>
                        <a:t>ITU mission</a:t>
                      </a:r>
                    </a:p>
                  </a:txBody>
                  <a:tcPr marL="91436" marR="91436" marT="45727" marB="45727"/>
                </a:tc>
                <a:tc>
                  <a:txBody>
                    <a:bodyPr/>
                    <a:lstStyle/>
                    <a:p>
                      <a:r>
                        <a:rPr lang="en-US" sz="2000" dirty="0" smtClean="0"/>
                        <a:t>ITU-wide,</a:t>
                      </a:r>
                      <a:r>
                        <a:rPr lang="en-US" sz="2000" baseline="0" dirty="0" smtClean="0"/>
                        <a:t> plus 1 mission per Sector and GS</a:t>
                      </a:r>
                      <a:endParaRPr lang="en-US" sz="2000" dirty="0"/>
                    </a:p>
                  </a:txBody>
                  <a:tcPr marL="91436" marR="91436" marT="45727" marB="45727"/>
                </a:tc>
                <a:tc>
                  <a:txBody>
                    <a:bodyPr/>
                    <a:lstStyle/>
                    <a:p>
                      <a:r>
                        <a:rPr lang="en-US" sz="2000" dirty="0" smtClean="0"/>
                        <a:t>ITU-wide</a:t>
                      </a:r>
                      <a:r>
                        <a:rPr lang="en-US" sz="2000" baseline="0" dirty="0" smtClean="0"/>
                        <a:t> mission</a:t>
                      </a:r>
                      <a:endParaRPr lang="en-US" sz="2000" dirty="0"/>
                    </a:p>
                  </a:txBody>
                  <a:tcPr marL="91436" marR="91436" marT="45727" marB="45727"/>
                </a:tc>
              </a:tr>
              <a:tr h="396300">
                <a:tc>
                  <a:txBody>
                    <a:bodyPr/>
                    <a:lstStyle/>
                    <a:p>
                      <a:r>
                        <a:rPr lang="en-US" sz="2000" dirty="0" smtClean="0"/>
                        <a:t>ITU values</a:t>
                      </a:r>
                    </a:p>
                  </a:txBody>
                  <a:tcPr marL="91436" marR="91436" marT="45727" marB="45727"/>
                </a:tc>
                <a:tc>
                  <a:txBody>
                    <a:bodyPr/>
                    <a:lstStyle/>
                    <a:p>
                      <a:r>
                        <a:rPr lang="en-US" sz="2000" dirty="0" smtClean="0"/>
                        <a:t>Do not exist</a:t>
                      </a:r>
                      <a:endParaRPr lang="en-US" sz="2000" dirty="0"/>
                    </a:p>
                  </a:txBody>
                  <a:tcPr marL="91436" marR="91436" marT="45727" marB="45727"/>
                </a:tc>
                <a:tc>
                  <a:txBody>
                    <a:bodyPr/>
                    <a:lstStyle/>
                    <a:p>
                      <a:r>
                        <a:rPr lang="en-US" sz="2000" dirty="0" smtClean="0"/>
                        <a:t>ITU-wide values</a:t>
                      </a:r>
                      <a:endParaRPr lang="en-US" sz="2000" dirty="0"/>
                    </a:p>
                  </a:txBody>
                  <a:tcPr marL="91436" marR="91436" marT="45727" marB="45727"/>
                </a:tc>
              </a:tr>
              <a:tr h="701146">
                <a:tc>
                  <a:txBody>
                    <a:bodyPr/>
                    <a:lstStyle/>
                    <a:p>
                      <a:r>
                        <a:rPr lang="en-US" sz="2000" dirty="0" smtClean="0"/>
                        <a:t>Strategic goals</a:t>
                      </a:r>
                    </a:p>
                  </a:txBody>
                  <a:tcPr marL="91436" marR="91436" marT="45727" marB="45727"/>
                </a:tc>
                <a:tc>
                  <a:txBody>
                    <a:bodyPr/>
                    <a:lstStyle/>
                    <a:p>
                      <a:r>
                        <a:rPr lang="en-US" sz="2000" dirty="0" smtClean="0"/>
                        <a:t>Per Sectors and GS</a:t>
                      </a:r>
                      <a:endParaRPr lang="en-US" sz="2000" dirty="0"/>
                    </a:p>
                  </a:txBody>
                  <a:tcPr marL="91436" marR="91436" marT="45727" marB="45727"/>
                </a:tc>
                <a:tc>
                  <a:txBody>
                    <a:bodyPr/>
                    <a:lstStyle/>
                    <a:p>
                      <a:r>
                        <a:rPr lang="en-US" sz="2000" dirty="0" smtClean="0"/>
                        <a:t>ITU-wide</a:t>
                      </a:r>
                      <a:r>
                        <a:rPr lang="en-US" sz="2000" baseline="0" dirty="0" smtClean="0"/>
                        <a:t> strategic goals proposed, targets (work in progress) </a:t>
                      </a:r>
                      <a:endParaRPr lang="en-US" sz="2000" dirty="0" smtClean="0"/>
                    </a:p>
                  </a:txBody>
                  <a:tcPr marL="91436" marR="91436" marT="45727" marB="45727"/>
                </a:tc>
              </a:tr>
              <a:tr h="632354">
                <a:tc>
                  <a:txBody>
                    <a:bodyPr/>
                    <a:lstStyle/>
                    <a:p>
                      <a:r>
                        <a:rPr lang="en-US" sz="2000" dirty="0" smtClean="0"/>
                        <a:t>Objectives</a:t>
                      </a:r>
                      <a:endParaRPr lang="en-US" sz="2000" dirty="0"/>
                    </a:p>
                  </a:txBody>
                  <a:tcPr marL="91436" marR="91436" marT="45727" marB="45727"/>
                </a:tc>
                <a:tc>
                  <a:txBody>
                    <a:bodyPr/>
                    <a:lstStyle/>
                    <a:p>
                      <a:r>
                        <a:rPr lang="en-US" sz="2000" dirty="0" smtClean="0"/>
                        <a:t>Per</a:t>
                      </a:r>
                      <a:r>
                        <a:rPr lang="en-US" sz="2000" baseline="0" dirty="0" smtClean="0"/>
                        <a:t> Sectors and GS</a:t>
                      </a:r>
                      <a:endParaRPr lang="en-US" sz="2000" dirty="0"/>
                    </a:p>
                  </a:txBody>
                  <a:tcPr marL="91436" marR="91436" marT="45727" marB="45727"/>
                </a:tc>
                <a:tc>
                  <a:txBody>
                    <a:bodyPr/>
                    <a:lstStyle/>
                    <a:p>
                      <a:r>
                        <a:rPr lang="en-US" sz="2000" dirty="0" smtClean="0"/>
                        <a:t>Objectives/Outcomes</a:t>
                      </a:r>
                      <a:r>
                        <a:rPr lang="en-US" sz="2000" baseline="0" dirty="0" smtClean="0"/>
                        <a:t> (work in progress)</a:t>
                      </a:r>
                    </a:p>
                  </a:txBody>
                  <a:tcPr marL="91436" marR="91436" marT="45727" marB="45727"/>
                </a:tc>
              </a:tr>
            </a:tbl>
          </a:graphicData>
        </a:graphic>
      </p:graphicFrame>
      <p:cxnSp>
        <p:nvCxnSpPr>
          <p:cNvPr id="7" name="Straight Arrow Connector 6"/>
          <p:cNvCxnSpPr/>
          <p:nvPr/>
        </p:nvCxnSpPr>
        <p:spPr>
          <a:xfrm>
            <a:off x="4211960" y="4365104"/>
            <a:ext cx="1224136" cy="8640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8002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Preliminary agreed ITU results-based management framework</a:t>
            </a:r>
            <a:endParaRPr lang="en-US" sz="3600" dirty="0"/>
          </a:p>
        </p:txBody>
      </p:sp>
      <p:sp>
        <p:nvSpPr>
          <p:cNvPr id="21" name="Rounded Rectangle 20"/>
          <p:cNvSpPr/>
          <p:nvPr/>
        </p:nvSpPr>
        <p:spPr bwMode="auto">
          <a:xfrm>
            <a:off x="1331640" y="3871282"/>
            <a:ext cx="2849478" cy="709846"/>
          </a:xfrm>
          <a:prstGeom prst="round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algn="ctr" defTabSz="685800" fontAlgn="base">
              <a:lnSpc>
                <a:spcPct val="90000"/>
              </a:lnSpc>
              <a:spcBef>
                <a:spcPct val="0"/>
              </a:spcBef>
              <a:spcAft>
                <a:spcPct val="0"/>
              </a:spcAft>
            </a:pPr>
            <a:r>
              <a:rPr lang="en-US" sz="1200" b="1" dirty="0" smtClean="0"/>
              <a:t>Objectives </a:t>
            </a:r>
            <a:r>
              <a:rPr lang="en-US" sz="1200" b="1" dirty="0"/>
              <a:t>/ o</a:t>
            </a:r>
            <a:r>
              <a:rPr lang="en-US" sz="1200" b="1" dirty="0" smtClean="0"/>
              <a:t>utcomes</a:t>
            </a:r>
            <a:endParaRPr lang="en-US" sz="1200" b="1" dirty="0"/>
          </a:p>
          <a:p>
            <a:pPr algn="ctr" defTabSz="685800" fontAlgn="base">
              <a:lnSpc>
                <a:spcPct val="90000"/>
              </a:lnSpc>
              <a:spcBef>
                <a:spcPct val="0"/>
              </a:spcBef>
              <a:spcAft>
                <a:spcPct val="0"/>
              </a:spcAft>
            </a:pPr>
            <a:r>
              <a:rPr lang="en-US" sz="1200" dirty="0" smtClean="0"/>
              <a:t>What we intend </a:t>
            </a:r>
            <a:r>
              <a:rPr lang="en-US" sz="1200" dirty="0"/>
              <a:t>to </a:t>
            </a:r>
            <a:r>
              <a:rPr lang="en-US" sz="1200" dirty="0" smtClean="0"/>
              <a:t>achieve at Sector and Intersectoral level</a:t>
            </a:r>
            <a:endParaRPr lang="en-US" sz="1200" dirty="0"/>
          </a:p>
        </p:txBody>
      </p:sp>
      <p:sp>
        <p:nvSpPr>
          <p:cNvPr id="22" name="Rounded Rectangle 21"/>
          <p:cNvSpPr/>
          <p:nvPr/>
        </p:nvSpPr>
        <p:spPr bwMode="auto">
          <a:xfrm>
            <a:off x="1331640" y="4834014"/>
            <a:ext cx="2857808" cy="544207"/>
          </a:xfrm>
          <a:prstGeom prst="roundRect">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algn="ctr" defTabSz="685800" fontAlgn="base">
              <a:lnSpc>
                <a:spcPct val="90000"/>
              </a:lnSpc>
              <a:spcBef>
                <a:spcPct val="0"/>
              </a:spcBef>
              <a:spcAft>
                <a:spcPct val="0"/>
              </a:spcAft>
            </a:pPr>
            <a:r>
              <a:rPr lang="en-US" sz="1200" b="1" dirty="0"/>
              <a:t>Outputs</a:t>
            </a:r>
            <a:endParaRPr lang="en-US" sz="1200" dirty="0"/>
          </a:p>
          <a:p>
            <a:pPr algn="ctr" defTabSz="685800" fontAlgn="base">
              <a:lnSpc>
                <a:spcPct val="90000"/>
              </a:lnSpc>
              <a:spcBef>
                <a:spcPts val="150"/>
              </a:spcBef>
              <a:spcAft>
                <a:spcPct val="0"/>
              </a:spcAft>
            </a:pPr>
            <a:r>
              <a:rPr lang="en-US" sz="1200" dirty="0" smtClean="0"/>
              <a:t>What we produce</a:t>
            </a:r>
            <a:endParaRPr lang="en-US" sz="1200" dirty="0"/>
          </a:p>
        </p:txBody>
      </p:sp>
      <p:sp>
        <p:nvSpPr>
          <p:cNvPr id="23" name="Rounded Rectangle 22"/>
          <p:cNvSpPr/>
          <p:nvPr/>
        </p:nvSpPr>
        <p:spPr bwMode="auto">
          <a:xfrm>
            <a:off x="1331640" y="5629358"/>
            <a:ext cx="2880545" cy="546468"/>
          </a:xfrm>
          <a:prstGeom prst="round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54000" tIns="54000" rIns="54000" bIns="54000" numCol="1" rtlCol="0" anchor="ctr" anchorCtr="0" compatLnSpc="1">
            <a:prstTxWarp prst="textNoShape">
              <a:avLst/>
            </a:prstTxWarp>
          </a:bodyPr>
          <a:lstStyle/>
          <a:p>
            <a:pPr algn="ctr" defTabSz="685800" fontAlgn="base">
              <a:lnSpc>
                <a:spcPct val="90000"/>
              </a:lnSpc>
              <a:spcBef>
                <a:spcPct val="0"/>
              </a:spcBef>
              <a:spcAft>
                <a:spcPct val="0"/>
              </a:spcAft>
            </a:pPr>
            <a:r>
              <a:rPr lang="en-US" sz="1200" b="1" dirty="0">
                <a:solidFill>
                  <a:schemeClr val="bg1"/>
                </a:solidFill>
              </a:rPr>
              <a:t>Activities</a:t>
            </a:r>
          </a:p>
          <a:p>
            <a:pPr algn="ctr" defTabSz="685800" fontAlgn="base">
              <a:lnSpc>
                <a:spcPct val="90000"/>
              </a:lnSpc>
              <a:spcBef>
                <a:spcPts val="150"/>
              </a:spcBef>
              <a:spcAft>
                <a:spcPct val="0"/>
              </a:spcAft>
            </a:pPr>
            <a:r>
              <a:rPr lang="en-US" sz="1200" dirty="0" smtClean="0">
                <a:solidFill>
                  <a:schemeClr val="bg1"/>
                </a:solidFill>
              </a:rPr>
              <a:t>What we do to produce our outputs and achieve </a:t>
            </a:r>
            <a:r>
              <a:rPr lang="en-US" sz="1200" dirty="0">
                <a:solidFill>
                  <a:schemeClr val="bg1"/>
                </a:solidFill>
              </a:rPr>
              <a:t>our </a:t>
            </a:r>
            <a:r>
              <a:rPr lang="en-US" sz="1200" dirty="0" smtClean="0">
                <a:solidFill>
                  <a:schemeClr val="bg1"/>
                </a:solidFill>
              </a:rPr>
              <a:t>objectives and strategic goals</a:t>
            </a:r>
            <a:endParaRPr lang="en-US" sz="1200" dirty="0">
              <a:solidFill>
                <a:schemeClr val="bg1"/>
              </a:solidFill>
            </a:endParaRPr>
          </a:p>
        </p:txBody>
      </p:sp>
      <p:sp>
        <p:nvSpPr>
          <p:cNvPr id="24" name="Rectangle 23"/>
          <p:cNvSpPr/>
          <p:nvPr/>
        </p:nvSpPr>
        <p:spPr bwMode="auto">
          <a:xfrm>
            <a:off x="4322460" y="2770694"/>
            <a:ext cx="4858052" cy="874330"/>
          </a:xfrm>
          <a:prstGeom prst="rect">
            <a:avLst/>
          </a:prstGeom>
          <a:no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defTabSz="685800" fontAlgn="base">
              <a:spcBef>
                <a:spcPct val="0"/>
              </a:spcBef>
              <a:spcAft>
                <a:spcPct val="0"/>
              </a:spcAft>
            </a:pPr>
            <a:r>
              <a:rPr lang="en-US" sz="1200" u="sng" dirty="0" smtClean="0">
                <a:solidFill>
                  <a:schemeClr val="accent1">
                    <a:lumMod val="50000"/>
                  </a:schemeClr>
                </a:solidFill>
              </a:rPr>
              <a:t>Strategic goals </a:t>
            </a:r>
            <a:r>
              <a:rPr lang="en-US" sz="1200" dirty="0" smtClean="0">
                <a:solidFill>
                  <a:schemeClr val="accent1">
                    <a:lumMod val="50000"/>
                  </a:schemeClr>
                </a:solidFill>
              </a:rPr>
              <a:t>refer to the Union’s high-level targets to which the objectives contribute, directly or indirectly. They relate to the whole of ITU.</a:t>
            </a:r>
          </a:p>
          <a:p>
            <a:pPr defTabSz="685800" fontAlgn="base">
              <a:spcBef>
                <a:spcPct val="0"/>
              </a:spcBef>
              <a:spcAft>
                <a:spcPct val="0"/>
              </a:spcAft>
            </a:pPr>
            <a:r>
              <a:rPr lang="en-US" sz="1200" u="sng" dirty="0" smtClean="0">
                <a:solidFill>
                  <a:schemeClr val="accent1">
                    <a:lumMod val="50000"/>
                  </a:schemeClr>
                </a:solidFill>
              </a:rPr>
              <a:t>Targets </a:t>
            </a:r>
            <a:r>
              <a:rPr lang="en-US" sz="1200" dirty="0">
                <a:solidFill>
                  <a:schemeClr val="accent1">
                    <a:lumMod val="50000"/>
                  </a:schemeClr>
                </a:solidFill>
              </a:rPr>
              <a:t>are the expected results during the period of the strategic plan; they provide an indication as to whether the Goal is being achieved. Targets may not always be achieved for </a:t>
            </a:r>
            <a:r>
              <a:rPr lang="en-US" sz="1200" dirty="0" smtClean="0">
                <a:solidFill>
                  <a:schemeClr val="accent1">
                    <a:lumMod val="50000"/>
                  </a:schemeClr>
                </a:solidFill>
              </a:rPr>
              <a:t>reasons </a:t>
            </a:r>
            <a:r>
              <a:rPr lang="en-US" sz="1200" dirty="0">
                <a:solidFill>
                  <a:schemeClr val="accent1">
                    <a:lumMod val="50000"/>
                  </a:schemeClr>
                </a:solidFill>
              </a:rPr>
              <a:t>that may </a:t>
            </a:r>
            <a:r>
              <a:rPr lang="en-US" sz="1200" dirty="0" smtClean="0">
                <a:solidFill>
                  <a:srgbClr val="FF0000"/>
                </a:solidFill>
              </a:rPr>
              <a:t>occur during the period</a:t>
            </a:r>
            <a:r>
              <a:rPr lang="en-US" sz="1200" dirty="0" smtClean="0">
                <a:solidFill>
                  <a:schemeClr val="accent1">
                    <a:lumMod val="50000"/>
                  </a:schemeClr>
                </a:solidFill>
              </a:rPr>
              <a:t> </a:t>
            </a:r>
            <a:r>
              <a:rPr lang="en-US" sz="1200" dirty="0" smtClean="0">
                <a:solidFill>
                  <a:srgbClr val="FF0000"/>
                </a:solidFill>
              </a:rPr>
              <a:t>but the target should be wholly or largely within the ITU’s control .</a:t>
            </a:r>
            <a:endParaRPr lang="en-US" sz="1200" dirty="0">
              <a:solidFill>
                <a:schemeClr val="accent1">
                  <a:lumMod val="50000"/>
                </a:schemeClr>
              </a:solidFill>
            </a:endParaRPr>
          </a:p>
        </p:txBody>
      </p:sp>
      <p:sp>
        <p:nvSpPr>
          <p:cNvPr id="25" name="Rounded Rectangle 24"/>
          <p:cNvSpPr/>
          <p:nvPr/>
        </p:nvSpPr>
        <p:spPr bwMode="auto">
          <a:xfrm>
            <a:off x="1331640" y="3085051"/>
            <a:ext cx="2859098" cy="559973"/>
          </a:xfrm>
          <a:prstGeom prst="roundRect">
            <a:avLst/>
          </a:prstGeom>
          <a:solidFill>
            <a:schemeClr val="tx2">
              <a:lumMod val="60000"/>
              <a:lumOff val="40000"/>
            </a:schemeClr>
          </a:solid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algn="ctr" defTabSz="685800" fontAlgn="base">
              <a:lnSpc>
                <a:spcPct val="90000"/>
              </a:lnSpc>
              <a:spcBef>
                <a:spcPct val="0"/>
              </a:spcBef>
              <a:spcAft>
                <a:spcPct val="0"/>
              </a:spcAft>
            </a:pPr>
            <a:r>
              <a:rPr lang="en-US" sz="1200" b="1" dirty="0" smtClean="0">
                <a:solidFill>
                  <a:schemeClr val="bg1"/>
                </a:solidFill>
              </a:rPr>
              <a:t>Strategic goals / targets</a:t>
            </a:r>
            <a:endParaRPr lang="en-US" sz="1200" b="1" dirty="0">
              <a:solidFill>
                <a:schemeClr val="bg1"/>
              </a:solidFill>
            </a:endParaRPr>
          </a:p>
          <a:p>
            <a:pPr algn="ctr" defTabSz="685800" fontAlgn="base">
              <a:lnSpc>
                <a:spcPct val="90000"/>
              </a:lnSpc>
              <a:spcBef>
                <a:spcPts val="150"/>
              </a:spcBef>
              <a:spcAft>
                <a:spcPct val="0"/>
              </a:spcAft>
            </a:pPr>
            <a:r>
              <a:rPr lang="en-US" sz="1200" dirty="0">
                <a:solidFill>
                  <a:schemeClr val="bg1"/>
                </a:solidFill>
              </a:rPr>
              <a:t>The goal of our organization is to…</a:t>
            </a:r>
          </a:p>
        </p:txBody>
      </p:sp>
      <p:sp>
        <p:nvSpPr>
          <p:cNvPr id="26" name="Rounded Rectangle 25"/>
          <p:cNvSpPr/>
          <p:nvPr/>
        </p:nvSpPr>
        <p:spPr bwMode="auto">
          <a:xfrm>
            <a:off x="1331640" y="2227285"/>
            <a:ext cx="2858453" cy="559973"/>
          </a:xfrm>
          <a:prstGeom prst="roundRect">
            <a:avLst/>
          </a:prstGeom>
          <a:solidFill>
            <a:schemeClr val="tx2"/>
          </a:solid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algn="ctr" defTabSz="685800" fontAlgn="base">
              <a:lnSpc>
                <a:spcPct val="90000"/>
              </a:lnSpc>
              <a:spcBef>
                <a:spcPct val="0"/>
              </a:spcBef>
              <a:spcAft>
                <a:spcPct val="0"/>
              </a:spcAft>
            </a:pPr>
            <a:r>
              <a:rPr lang="en-US" sz="1200" b="1" dirty="0" smtClean="0">
                <a:solidFill>
                  <a:schemeClr val="bg1"/>
                </a:solidFill>
              </a:rPr>
              <a:t>Vision &amp; mission</a:t>
            </a:r>
            <a:endParaRPr lang="en-US" sz="1200" dirty="0">
              <a:solidFill>
                <a:schemeClr val="bg1"/>
              </a:solidFill>
            </a:endParaRPr>
          </a:p>
          <a:p>
            <a:pPr algn="ctr">
              <a:lnSpc>
                <a:spcPct val="90000"/>
              </a:lnSpc>
              <a:spcBef>
                <a:spcPts val="150"/>
              </a:spcBef>
            </a:pPr>
            <a:r>
              <a:rPr lang="en-US" sz="1200" dirty="0">
                <a:solidFill>
                  <a:schemeClr val="bg1"/>
                </a:solidFill>
              </a:rPr>
              <a:t>The world we desire to </a:t>
            </a:r>
            <a:r>
              <a:rPr lang="en-US" sz="1200" dirty="0" smtClean="0">
                <a:solidFill>
                  <a:schemeClr val="bg1"/>
                </a:solidFill>
              </a:rPr>
              <a:t>see…</a:t>
            </a:r>
            <a:br>
              <a:rPr lang="en-US" sz="1200" dirty="0" smtClean="0">
                <a:solidFill>
                  <a:schemeClr val="bg1"/>
                </a:solidFill>
              </a:rPr>
            </a:br>
            <a:r>
              <a:rPr lang="en-US" sz="1200" dirty="0" smtClean="0">
                <a:solidFill>
                  <a:schemeClr val="bg1"/>
                </a:solidFill>
              </a:rPr>
              <a:t>The </a:t>
            </a:r>
            <a:r>
              <a:rPr lang="en-US" sz="1200" dirty="0">
                <a:solidFill>
                  <a:schemeClr val="bg1"/>
                </a:solidFill>
              </a:rPr>
              <a:t>purpose of our organization</a:t>
            </a:r>
            <a:r>
              <a:rPr lang="en-US" sz="1200" dirty="0" smtClean="0">
                <a:solidFill>
                  <a:schemeClr val="bg1"/>
                </a:solidFill>
              </a:rPr>
              <a:t>…</a:t>
            </a:r>
            <a:endParaRPr lang="en-US" sz="1200" b="1" dirty="0">
              <a:solidFill>
                <a:schemeClr val="bg1"/>
              </a:solidFill>
            </a:endParaRPr>
          </a:p>
        </p:txBody>
      </p:sp>
      <p:sp>
        <p:nvSpPr>
          <p:cNvPr id="28" name="Rectangle 27"/>
          <p:cNvSpPr/>
          <p:nvPr/>
        </p:nvSpPr>
        <p:spPr bwMode="auto">
          <a:xfrm>
            <a:off x="4302761" y="3775277"/>
            <a:ext cx="4841239" cy="1021875"/>
          </a:xfrm>
          <a:prstGeom prst="rect">
            <a:avLst/>
          </a:prstGeom>
          <a:no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defTabSz="685800" fontAlgn="base">
              <a:spcBef>
                <a:spcPct val="0"/>
              </a:spcBef>
              <a:spcAft>
                <a:spcPct val="0"/>
              </a:spcAft>
            </a:pPr>
            <a:r>
              <a:rPr lang="en-US" sz="1200" u="sng" dirty="0">
                <a:solidFill>
                  <a:schemeClr val="accent1">
                    <a:lumMod val="50000"/>
                  </a:schemeClr>
                </a:solidFill>
              </a:rPr>
              <a:t>Objectives </a:t>
            </a:r>
            <a:r>
              <a:rPr lang="en-US" sz="1200" dirty="0">
                <a:solidFill>
                  <a:schemeClr val="accent1">
                    <a:lumMod val="50000"/>
                  </a:schemeClr>
                </a:solidFill>
              </a:rPr>
              <a:t>refer to the specific aims of the Sector and Inter-</a:t>
            </a:r>
            <a:r>
              <a:rPr lang="en-US" sz="1200" dirty="0" err="1">
                <a:solidFill>
                  <a:schemeClr val="accent1">
                    <a:lumMod val="50000"/>
                  </a:schemeClr>
                </a:solidFill>
              </a:rPr>
              <a:t>Sectoral</a:t>
            </a:r>
            <a:r>
              <a:rPr lang="en-US" sz="1200" dirty="0">
                <a:solidFill>
                  <a:schemeClr val="accent1">
                    <a:lumMod val="50000"/>
                  </a:schemeClr>
                </a:solidFill>
              </a:rPr>
              <a:t> activities in a given period.</a:t>
            </a:r>
          </a:p>
          <a:p>
            <a:pPr defTabSz="685800" fontAlgn="base">
              <a:spcBef>
                <a:spcPct val="0"/>
              </a:spcBef>
              <a:spcAft>
                <a:spcPct val="0"/>
              </a:spcAft>
            </a:pPr>
            <a:r>
              <a:rPr lang="en-US" sz="1200" u="sng" dirty="0" smtClean="0">
                <a:solidFill>
                  <a:schemeClr val="accent1">
                    <a:lumMod val="50000"/>
                  </a:schemeClr>
                </a:solidFill>
              </a:rPr>
              <a:t>Outcomes</a:t>
            </a:r>
            <a:r>
              <a:rPr lang="en-US" sz="1200" dirty="0" smtClean="0">
                <a:solidFill>
                  <a:schemeClr val="accent1">
                    <a:lumMod val="50000"/>
                  </a:schemeClr>
                </a:solidFill>
              </a:rPr>
              <a:t> provide an indication as to whether the objective is being achieved. Outcomes are usually partly, but not entirely, within the organization’s control.</a:t>
            </a:r>
          </a:p>
        </p:txBody>
      </p:sp>
      <p:sp>
        <p:nvSpPr>
          <p:cNvPr id="29" name="Rectangle 28"/>
          <p:cNvSpPr/>
          <p:nvPr/>
        </p:nvSpPr>
        <p:spPr bwMode="auto">
          <a:xfrm>
            <a:off x="4302761" y="4767011"/>
            <a:ext cx="4841239" cy="678213"/>
          </a:xfrm>
          <a:prstGeom prst="rect">
            <a:avLst/>
          </a:prstGeom>
          <a:no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defTabSz="685800" fontAlgn="base">
              <a:spcBef>
                <a:spcPct val="0"/>
              </a:spcBef>
              <a:spcAft>
                <a:spcPct val="0"/>
              </a:spcAft>
            </a:pPr>
            <a:r>
              <a:rPr lang="en-US" sz="1200" u="sng" dirty="0">
                <a:solidFill>
                  <a:schemeClr val="accent1">
                    <a:lumMod val="50000"/>
                  </a:schemeClr>
                </a:solidFill>
              </a:rPr>
              <a:t>Outputs</a:t>
            </a:r>
            <a:r>
              <a:rPr lang="en-US" sz="1200" dirty="0">
                <a:solidFill>
                  <a:schemeClr val="accent1">
                    <a:lumMod val="50000"/>
                  </a:schemeClr>
                </a:solidFill>
              </a:rPr>
              <a:t> are the final tangible results, deliverables, products and services achieved by the Union in the implementation of the operational plans.</a:t>
            </a:r>
          </a:p>
        </p:txBody>
      </p:sp>
      <p:sp>
        <p:nvSpPr>
          <p:cNvPr id="30" name="Rectangle 29"/>
          <p:cNvSpPr/>
          <p:nvPr/>
        </p:nvSpPr>
        <p:spPr bwMode="auto">
          <a:xfrm>
            <a:off x="4283968" y="5589240"/>
            <a:ext cx="4860032" cy="716378"/>
          </a:xfrm>
          <a:prstGeom prst="rect">
            <a:avLst/>
          </a:prstGeom>
          <a:no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defTabSz="685800" fontAlgn="base">
              <a:spcBef>
                <a:spcPct val="0"/>
              </a:spcBef>
              <a:spcAft>
                <a:spcPct val="0"/>
              </a:spcAft>
            </a:pPr>
            <a:r>
              <a:rPr lang="en-US" sz="1200" u="sng" dirty="0">
                <a:solidFill>
                  <a:schemeClr val="accent1">
                    <a:lumMod val="50000"/>
                  </a:schemeClr>
                </a:solidFill>
              </a:rPr>
              <a:t>Activities</a:t>
            </a:r>
            <a:r>
              <a:rPr lang="en-US" sz="1200" dirty="0">
                <a:solidFill>
                  <a:schemeClr val="accent1">
                    <a:lumMod val="50000"/>
                  </a:schemeClr>
                </a:solidFill>
              </a:rPr>
              <a:t> are various actions/services for transforming resources (inputs) into </a:t>
            </a:r>
            <a:r>
              <a:rPr lang="en-US" sz="1200" dirty="0" smtClean="0">
                <a:solidFill>
                  <a:schemeClr val="accent1">
                    <a:lumMod val="50000"/>
                  </a:schemeClr>
                </a:solidFill>
              </a:rPr>
              <a:t>outputs. Activities may be grouped into processes.</a:t>
            </a:r>
            <a:r>
              <a:rPr lang="en-US" sz="1200" dirty="0"/>
              <a:t> </a:t>
            </a:r>
            <a:endParaRPr lang="en-US" sz="1200" dirty="0">
              <a:solidFill>
                <a:schemeClr val="accent1">
                  <a:lumMod val="50000"/>
                </a:schemeClr>
              </a:solidFill>
            </a:endParaRPr>
          </a:p>
        </p:txBody>
      </p:sp>
      <p:sp>
        <p:nvSpPr>
          <p:cNvPr id="32" name="Down Arrow 31"/>
          <p:cNvSpPr/>
          <p:nvPr/>
        </p:nvSpPr>
        <p:spPr bwMode="auto">
          <a:xfrm rot="10800000">
            <a:off x="711151" y="2500311"/>
            <a:ext cx="424208" cy="2377414"/>
          </a:xfrm>
          <a:prstGeom prst="downArrow">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vert" wrap="square" lIns="54000" tIns="54000" rIns="54000" bIns="54000" numCol="1" rtlCol="0" anchor="ctr" anchorCtr="1" compatLnSpc="1">
            <a:prstTxWarp prst="textNoShape">
              <a:avLst/>
            </a:prstTxWarp>
          </a:bodyPr>
          <a:lstStyle/>
          <a:p>
            <a:pPr algn="ctr"/>
            <a:r>
              <a:rPr lang="en-US" sz="1125" b="1" dirty="0"/>
              <a:t>Results </a:t>
            </a:r>
            <a:r>
              <a:rPr lang="en-US" sz="1125" b="1" dirty="0" smtClean="0"/>
              <a:t>chain</a:t>
            </a:r>
            <a:endParaRPr lang="en-US" sz="1125" b="1" dirty="0"/>
          </a:p>
        </p:txBody>
      </p:sp>
      <p:cxnSp>
        <p:nvCxnSpPr>
          <p:cNvPr id="35" name="Straight Arrow Connector 34"/>
          <p:cNvCxnSpPr/>
          <p:nvPr/>
        </p:nvCxnSpPr>
        <p:spPr bwMode="auto">
          <a:xfrm rot="5400000" flipH="1" flipV="1">
            <a:off x="2682557" y="5499113"/>
            <a:ext cx="180000" cy="1290"/>
          </a:xfrm>
          <a:prstGeom prst="straightConnector1">
            <a:avLst/>
          </a:prstGeom>
          <a:noFill/>
          <a:ln w="25400" cap="flat" cmpd="sng" algn="ctr">
            <a:solidFill>
              <a:schemeClr val="accent1">
                <a:lumMod val="50000"/>
              </a:schemeClr>
            </a:solidFill>
            <a:prstDash val="solid"/>
            <a:round/>
            <a:headEnd type="none" w="lg" len="lg"/>
            <a:tailEnd type="arrow"/>
          </a:ln>
          <a:effectLst/>
        </p:spPr>
      </p:cxnSp>
      <p:sp>
        <p:nvSpPr>
          <p:cNvPr id="51" name="Down Arrow 50"/>
          <p:cNvSpPr/>
          <p:nvPr/>
        </p:nvSpPr>
        <p:spPr bwMode="auto">
          <a:xfrm>
            <a:off x="251520" y="2674018"/>
            <a:ext cx="424208" cy="2424776"/>
          </a:xfrm>
          <a:prstGeom prst="downArrow">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vert270" wrap="square" lIns="54000" tIns="54000" rIns="54000" bIns="54000" numCol="1" rtlCol="0" anchor="ctr" anchorCtr="1" compatLnSpc="1">
            <a:prstTxWarp prst="textNoShape">
              <a:avLst/>
            </a:prstTxWarp>
          </a:bodyPr>
          <a:lstStyle/>
          <a:p>
            <a:pPr algn="ctr"/>
            <a:r>
              <a:rPr lang="en-US" sz="1125" b="1" dirty="0"/>
              <a:t>RBM </a:t>
            </a:r>
            <a:r>
              <a:rPr lang="en-US" sz="1125" b="1" dirty="0" smtClean="0"/>
              <a:t>planning</a:t>
            </a:r>
            <a:endParaRPr lang="en-US" sz="1125" b="1" dirty="0"/>
          </a:p>
        </p:txBody>
      </p: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5</a:t>
            </a:fld>
            <a:endParaRPr lang="en-US"/>
          </a:p>
        </p:txBody>
      </p:sp>
      <p:sp>
        <p:nvSpPr>
          <p:cNvPr id="20" name="Rectangle 19"/>
          <p:cNvSpPr/>
          <p:nvPr/>
        </p:nvSpPr>
        <p:spPr bwMode="auto">
          <a:xfrm>
            <a:off x="612648" y="1641166"/>
            <a:ext cx="8135816" cy="418108"/>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algn="ctr" defTabSz="685800" fontAlgn="base">
              <a:spcBef>
                <a:spcPct val="0"/>
              </a:spcBef>
              <a:spcAft>
                <a:spcPct val="0"/>
              </a:spcAft>
            </a:pPr>
            <a:r>
              <a:rPr lang="en-US" sz="1200" u="sng" dirty="0" smtClean="0">
                <a:solidFill>
                  <a:schemeClr val="accent1">
                    <a:lumMod val="50000"/>
                  </a:schemeClr>
                </a:solidFill>
              </a:rPr>
              <a:t>Values:</a:t>
            </a:r>
            <a:r>
              <a:rPr lang="en-US" sz="1200" dirty="0" smtClean="0">
                <a:solidFill>
                  <a:schemeClr val="accent1">
                    <a:lumMod val="50000"/>
                  </a:schemeClr>
                </a:solidFill>
              </a:rPr>
              <a:t> ITU’s </a:t>
            </a:r>
            <a:r>
              <a:rPr lang="en-US" sz="1200" dirty="0">
                <a:solidFill>
                  <a:schemeClr val="accent1">
                    <a:lumMod val="50000"/>
                  </a:schemeClr>
                </a:solidFill>
              </a:rPr>
              <a:t>shared and common beliefs that drive its priorities and guide all </a:t>
            </a:r>
            <a:r>
              <a:rPr lang="en-US" sz="1200" dirty="0" smtClean="0">
                <a:solidFill>
                  <a:schemeClr val="accent1">
                    <a:lumMod val="50000"/>
                  </a:schemeClr>
                </a:solidFill>
              </a:rPr>
              <a:t>decision-making </a:t>
            </a:r>
            <a:r>
              <a:rPr lang="en-US" sz="1200" dirty="0">
                <a:solidFill>
                  <a:schemeClr val="accent1">
                    <a:lumMod val="50000"/>
                  </a:schemeClr>
                </a:solidFill>
              </a:rPr>
              <a:t>processes.</a:t>
            </a:r>
          </a:p>
        </p:txBody>
      </p:sp>
      <p:cxnSp>
        <p:nvCxnSpPr>
          <p:cNvPr id="36" name="Straight Arrow Connector 35"/>
          <p:cNvCxnSpPr/>
          <p:nvPr/>
        </p:nvCxnSpPr>
        <p:spPr bwMode="auto">
          <a:xfrm rot="5400000" flipH="1" flipV="1">
            <a:off x="2681267" y="4707025"/>
            <a:ext cx="180000" cy="1290"/>
          </a:xfrm>
          <a:prstGeom prst="straightConnector1">
            <a:avLst/>
          </a:prstGeom>
          <a:noFill/>
          <a:ln w="25400" cap="flat" cmpd="sng" algn="ctr">
            <a:solidFill>
              <a:schemeClr val="accent1">
                <a:lumMod val="50000"/>
              </a:schemeClr>
            </a:solidFill>
            <a:prstDash val="solid"/>
            <a:round/>
            <a:headEnd type="none" w="lg" len="lg"/>
            <a:tailEnd type="arrow"/>
          </a:ln>
          <a:effectLst/>
        </p:spPr>
      </p:cxnSp>
      <p:cxnSp>
        <p:nvCxnSpPr>
          <p:cNvPr id="37" name="Straight Arrow Connector 36"/>
          <p:cNvCxnSpPr/>
          <p:nvPr/>
        </p:nvCxnSpPr>
        <p:spPr bwMode="auto">
          <a:xfrm rot="5400000" flipH="1" flipV="1">
            <a:off x="2674336" y="3762858"/>
            <a:ext cx="180000" cy="1290"/>
          </a:xfrm>
          <a:prstGeom prst="straightConnector1">
            <a:avLst/>
          </a:prstGeom>
          <a:noFill/>
          <a:ln w="25400" cap="flat" cmpd="sng" algn="ctr">
            <a:solidFill>
              <a:schemeClr val="accent1">
                <a:lumMod val="50000"/>
              </a:schemeClr>
            </a:solidFill>
            <a:prstDash val="solid"/>
            <a:round/>
            <a:headEnd type="none" w="lg" len="lg"/>
            <a:tailEnd type="arrow"/>
          </a:ln>
          <a:effectLst/>
        </p:spPr>
      </p:cxnSp>
      <p:cxnSp>
        <p:nvCxnSpPr>
          <p:cNvPr id="38" name="Straight Arrow Connector 37"/>
          <p:cNvCxnSpPr/>
          <p:nvPr/>
        </p:nvCxnSpPr>
        <p:spPr bwMode="auto">
          <a:xfrm rot="5400000" flipH="1" flipV="1">
            <a:off x="2682557" y="2954624"/>
            <a:ext cx="180000" cy="1290"/>
          </a:xfrm>
          <a:prstGeom prst="straightConnector1">
            <a:avLst/>
          </a:prstGeom>
          <a:noFill/>
          <a:ln w="25400" cap="flat" cmpd="sng" algn="ctr">
            <a:solidFill>
              <a:schemeClr val="accent1">
                <a:lumMod val="50000"/>
              </a:schemeClr>
            </a:solidFill>
            <a:prstDash val="solid"/>
            <a:round/>
            <a:headEnd type="none" w="lg" len="lg"/>
            <a:tailEnd type="arrow"/>
          </a:ln>
          <a:effectLst/>
        </p:spPr>
      </p:cxnSp>
      <p:sp>
        <p:nvSpPr>
          <p:cNvPr id="27" name="Rectangle 26"/>
          <p:cNvSpPr/>
          <p:nvPr/>
        </p:nvSpPr>
        <p:spPr bwMode="auto">
          <a:xfrm>
            <a:off x="4303481" y="1988840"/>
            <a:ext cx="4318601" cy="750090"/>
          </a:xfrm>
          <a:prstGeom prst="rect">
            <a:avLst/>
          </a:prstGeom>
          <a:noFill/>
          <a:ln w="9525" cap="flat" cmpd="sng" algn="ctr">
            <a:no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r>
              <a:rPr lang="en-US" sz="1200" u="sng" dirty="0">
                <a:solidFill>
                  <a:schemeClr val="accent1">
                    <a:lumMod val="50000"/>
                  </a:schemeClr>
                </a:solidFill>
              </a:rPr>
              <a:t>Vision</a:t>
            </a:r>
            <a:r>
              <a:rPr lang="en-US" sz="1200" dirty="0">
                <a:solidFill>
                  <a:schemeClr val="accent1">
                    <a:lumMod val="50000"/>
                  </a:schemeClr>
                </a:solidFill>
              </a:rPr>
              <a:t> is the better world our organization wants to </a:t>
            </a:r>
            <a:r>
              <a:rPr lang="en-US" sz="1200" dirty="0" smtClean="0">
                <a:solidFill>
                  <a:schemeClr val="accent1">
                    <a:lumMod val="50000"/>
                  </a:schemeClr>
                </a:solidFill>
              </a:rPr>
              <a:t>see.</a:t>
            </a:r>
            <a:endParaRPr lang="en-US" sz="1200" u="sng" dirty="0" smtClean="0">
              <a:solidFill>
                <a:schemeClr val="accent1">
                  <a:lumMod val="50000"/>
                </a:schemeClr>
              </a:solidFill>
            </a:endParaRPr>
          </a:p>
          <a:p>
            <a:r>
              <a:rPr lang="en-US" sz="1200" u="sng" dirty="0" smtClean="0">
                <a:solidFill>
                  <a:schemeClr val="accent1">
                    <a:lumMod val="50000"/>
                  </a:schemeClr>
                </a:solidFill>
              </a:rPr>
              <a:t>Mission</a:t>
            </a:r>
            <a:r>
              <a:rPr lang="en-US" sz="1200" dirty="0" smtClean="0">
                <a:solidFill>
                  <a:schemeClr val="accent1">
                    <a:lumMod val="50000"/>
                  </a:schemeClr>
                </a:solidFill>
              </a:rPr>
              <a:t> refers </a:t>
            </a:r>
            <a:r>
              <a:rPr lang="en-US" sz="1200" dirty="0">
                <a:solidFill>
                  <a:schemeClr val="accent1">
                    <a:lumMod val="50000"/>
                  </a:schemeClr>
                </a:solidFill>
              </a:rPr>
              <a:t>to the to the main overall purposes of the Union, as per the Basic Instruments of ITU.</a:t>
            </a:r>
          </a:p>
        </p:txBody>
      </p:sp>
    </p:spTree>
    <p:extLst>
      <p:ext uri="{BB962C8B-B14F-4D97-AF65-F5344CB8AC3E}">
        <p14:creationId xmlns:p14="http://schemas.microsoft.com/office/powerpoint/2010/main" val="2765470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Working proposal for ITU-wide </a:t>
            </a:r>
            <a:r>
              <a:rPr lang="en-US" dirty="0"/>
              <a:t>v</a:t>
            </a:r>
            <a:r>
              <a:rPr lang="en-US" dirty="0" smtClean="0"/>
              <a:t>ision, mission and values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6</a:t>
            </a:fld>
            <a:endParaRPr lang="en-US"/>
          </a:p>
        </p:txBody>
      </p:sp>
      <p:grpSp>
        <p:nvGrpSpPr>
          <p:cNvPr id="5" name="Group 4"/>
          <p:cNvGrpSpPr/>
          <p:nvPr/>
        </p:nvGrpSpPr>
        <p:grpSpPr>
          <a:xfrm>
            <a:off x="167720" y="1772816"/>
            <a:ext cx="8795724" cy="4680520"/>
            <a:chOff x="179511" y="1700808"/>
            <a:chExt cx="8795724" cy="4680520"/>
          </a:xfrm>
        </p:grpSpPr>
        <p:grpSp>
          <p:nvGrpSpPr>
            <p:cNvPr id="26" name="Group 25"/>
            <p:cNvGrpSpPr/>
            <p:nvPr/>
          </p:nvGrpSpPr>
          <p:grpSpPr>
            <a:xfrm>
              <a:off x="5148064" y="1951728"/>
              <a:ext cx="3827171" cy="4429600"/>
              <a:chOff x="0" y="330427"/>
              <a:chExt cx="8153400" cy="1204875"/>
            </a:xfrm>
          </p:grpSpPr>
          <p:sp>
            <p:nvSpPr>
              <p:cNvPr id="27" name="Rectangle 26"/>
              <p:cNvSpPr/>
              <p:nvPr/>
            </p:nvSpPr>
            <p:spPr>
              <a:xfrm>
                <a:off x="0" y="330427"/>
                <a:ext cx="8153400" cy="1204875"/>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8" name="Rectangle 27"/>
              <p:cNvSpPr/>
              <p:nvPr/>
            </p:nvSpPr>
            <p:spPr>
              <a:xfrm>
                <a:off x="0" y="330427"/>
                <a:ext cx="8153400" cy="1204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96000" tIns="360000" rIns="396000" bIns="144000" numCol="1" spcCol="1270" anchor="t" anchorCtr="0">
                <a:noAutofit/>
              </a:bodyPr>
              <a:lstStyle/>
              <a:p>
                <a:pPr marL="0" lvl="1" algn="l" defTabSz="755650">
                  <a:lnSpc>
                    <a:spcPct val="90000"/>
                  </a:lnSpc>
                  <a:spcBef>
                    <a:spcPct val="0"/>
                  </a:spcBef>
                  <a:spcAft>
                    <a:spcPct val="15000"/>
                  </a:spcAft>
                </a:pPr>
                <a:endParaRPr lang="en-US" sz="2000" b="1" kern="1200" dirty="0"/>
              </a:p>
            </p:txBody>
          </p:sp>
        </p:grpSp>
        <p:grpSp>
          <p:nvGrpSpPr>
            <p:cNvPr id="21" name="Group 20"/>
            <p:cNvGrpSpPr/>
            <p:nvPr/>
          </p:nvGrpSpPr>
          <p:grpSpPr>
            <a:xfrm>
              <a:off x="179511" y="1951728"/>
              <a:ext cx="4781275" cy="1908254"/>
              <a:chOff x="0" y="330427"/>
              <a:chExt cx="8153400" cy="1204875"/>
            </a:xfrm>
          </p:grpSpPr>
          <p:sp>
            <p:nvSpPr>
              <p:cNvPr id="37" name="Rectangle 36"/>
              <p:cNvSpPr/>
              <p:nvPr/>
            </p:nvSpPr>
            <p:spPr>
              <a:xfrm>
                <a:off x="0" y="330427"/>
                <a:ext cx="8153400" cy="1204875"/>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8" name="Rectangle 37"/>
              <p:cNvSpPr/>
              <p:nvPr/>
            </p:nvSpPr>
            <p:spPr>
              <a:xfrm>
                <a:off x="0" y="330427"/>
                <a:ext cx="8153400" cy="1204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4000" tIns="360000" rIns="324000" bIns="144000" numCol="1" spcCol="1270" anchor="t" anchorCtr="0">
                <a:noAutofit/>
              </a:bodyPr>
              <a:lstStyle/>
              <a:p>
                <a:pPr marL="0" lvl="1" algn="l" defTabSz="755650">
                  <a:lnSpc>
                    <a:spcPct val="90000"/>
                  </a:lnSpc>
                  <a:spcBef>
                    <a:spcPct val="0"/>
                  </a:spcBef>
                  <a:spcAft>
                    <a:spcPct val="15000"/>
                  </a:spcAft>
                </a:pPr>
                <a:r>
                  <a:rPr lang="en-US" sz="2000" b="1" kern="1200" dirty="0" smtClean="0"/>
                  <a:t>“An interconnected world, where </a:t>
                </a:r>
                <a:r>
                  <a:rPr lang="en-US" sz="2000" b="1" kern="1200" dirty="0" smtClean="0">
                    <a:solidFill>
                      <a:srgbClr val="FF0000"/>
                    </a:solidFill>
                  </a:rPr>
                  <a:t>telecommunication</a:t>
                </a:r>
                <a:r>
                  <a:rPr lang="en-US" sz="2000" b="1" kern="1200" dirty="0" smtClean="0"/>
                  <a:t> technologies enable and accelerate social, economic and environmentally sustainable development for all”</a:t>
                </a:r>
                <a:endParaRPr lang="en-US" sz="2000" b="1" kern="1200" dirty="0"/>
              </a:p>
            </p:txBody>
          </p:sp>
        </p:grpSp>
        <p:grpSp>
          <p:nvGrpSpPr>
            <p:cNvPr id="22" name="Group 21"/>
            <p:cNvGrpSpPr/>
            <p:nvPr/>
          </p:nvGrpSpPr>
          <p:grpSpPr>
            <a:xfrm>
              <a:off x="539552" y="1700808"/>
              <a:ext cx="1940838" cy="501840"/>
              <a:chOff x="407670" y="79507"/>
              <a:chExt cx="5707380" cy="501840"/>
            </a:xfrm>
          </p:grpSpPr>
          <p:sp>
            <p:nvSpPr>
              <p:cNvPr id="35" name="Rounded Rectangle 34"/>
              <p:cNvSpPr/>
              <p:nvPr/>
            </p:nvSpPr>
            <p:spPr>
              <a:xfrm>
                <a:off x="407670" y="79507"/>
                <a:ext cx="5707380" cy="5018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ounded Rectangle 6"/>
              <p:cNvSpPr/>
              <p:nvPr/>
            </p:nvSpPr>
            <p:spPr>
              <a:xfrm>
                <a:off x="432168" y="104005"/>
                <a:ext cx="5658384" cy="4528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725" tIns="0" rIns="215725" bIns="0" numCol="1" spcCol="1270" anchor="ctr" anchorCtr="0">
                <a:noAutofit/>
              </a:bodyPr>
              <a:lstStyle/>
              <a:p>
                <a:pPr lvl="0" algn="l" defTabSz="755650">
                  <a:lnSpc>
                    <a:spcPct val="90000"/>
                  </a:lnSpc>
                  <a:spcBef>
                    <a:spcPct val="0"/>
                  </a:spcBef>
                  <a:spcAft>
                    <a:spcPct val="35000"/>
                  </a:spcAft>
                </a:pPr>
                <a:r>
                  <a:rPr lang="en-US" b="1" kern="1200" dirty="0" smtClean="0"/>
                  <a:t>ITU vision</a:t>
                </a:r>
                <a:endParaRPr lang="en-US" b="1" kern="1200" dirty="0"/>
              </a:p>
            </p:txBody>
          </p:sp>
        </p:grpSp>
        <p:sp>
          <p:nvSpPr>
            <p:cNvPr id="39" name="TextBox 38"/>
            <p:cNvSpPr txBox="1"/>
            <p:nvPr/>
          </p:nvSpPr>
          <p:spPr>
            <a:xfrm>
              <a:off x="2483769" y="1704475"/>
              <a:ext cx="2477019" cy="257369"/>
            </a:xfrm>
            <a:prstGeom prst="rect">
              <a:avLst/>
            </a:prstGeom>
            <a:noFill/>
          </p:spPr>
          <p:txBody>
            <a:bodyPr wrap="square" lIns="36000" tIns="36000" rIns="36000" bIns="36000" rtlCol="0">
              <a:spAutoFit/>
            </a:bodyPr>
            <a:lstStyle/>
            <a:p>
              <a:pPr algn="r"/>
              <a:r>
                <a:rPr lang="en-US" sz="1200" dirty="0">
                  <a:solidFill>
                    <a:schemeClr val="accent1"/>
                  </a:solidFill>
                </a:rPr>
                <a:t>T</a:t>
              </a:r>
              <a:r>
                <a:rPr lang="en-US" sz="1200" dirty="0" smtClean="0">
                  <a:solidFill>
                    <a:schemeClr val="accent1"/>
                  </a:solidFill>
                </a:rPr>
                <a:t>he </a:t>
              </a:r>
              <a:r>
                <a:rPr lang="en-US" sz="1200" dirty="0">
                  <a:solidFill>
                    <a:schemeClr val="accent1"/>
                  </a:solidFill>
                </a:rPr>
                <a:t>better world </a:t>
              </a:r>
              <a:r>
                <a:rPr lang="en-US" sz="1200" dirty="0" smtClean="0">
                  <a:solidFill>
                    <a:schemeClr val="accent1"/>
                  </a:solidFill>
                </a:rPr>
                <a:t>ITU </a:t>
              </a:r>
              <a:r>
                <a:rPr lang="en-US" sz="1200" dirty="0">
                  <a:solidFill>
                    <a:schemeClr val="accent1"/>
                  </a:solidFill>
                </a:rPr>
                <a:t>wants to </a:t>
              </a:r>
              <a:r>
                <a:rPr lang="en-US" sz="1200" dirty="0" smtClean="0">
                  <a:solidFill>
                    <a:schemeClr val="accent1"/>
                  </a:solidFill>
                </a:rPr>
                <a:t>see</a:t>
              </a:r>
              <a:endParaRPr lang="en-US" sz="1200" dirty="0">
                <a:solidFill>
                  <a:schemeClr val="accent1"/>
                </a:solidFill>
              </a:endParaRPr>
            </a:p>
          </p:txBody>
        </p:sp>
        <p:grpSp>
          <p:nvGrpSpPr>
            <p:cNvPr id="40" name="Group 39"/>
            <p:cNvGrpSpPr/>
            <p:nvPr/>
          </p:nvGrpSpPr>
          <p:grpSpPr>
            <a:xfrm>
              <a:off x="179512" y="4334441"/>
              <a:ext cx="4781274" cy="2046887"/>
              <a:chOff x="0" y="242894"/>
              <a:chExt cx="8153400" cy="1292408"/>
            </a:xfrm>
          </p:grpSpPr>
          <p:sp>
            <p:nvSpPr>
              <p:cNvPr id="41" name="Rectangle 40"/>
              <p:cNvSpPr/>
              <p:nvPr/>
            </p:nvSpPr>
            <p:spPr>
              <a:xfrm>
                <a:off x="0" y="242894"/>
                <a:ext cx="8153400" cy="1292408"/>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2" name="Rectangle 41"/>
              <p:cNvSpPr/>
              <p:nvPr/>
            </p:nvSpPr>
            <p:spPr>
              <a:xfrm>
                <a:off x="0" y="242894"/>
                <a:ext cx="8153400" cy="1204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4000" tIns="360000" rIns="324000" bIns="144000" numCol="1" spcCol="1270" anchor="t" anchorCtr="0">
                <a:noAutofit/>
              </a:bodyPr>
              <a:lstStyle/>
              <a:p>
                <a:pPr marL="0" lvl="1" defTabSz="755650">
                  <a:lnSpc>
                    <a:spcPct val="90000"/>
                  </a:lnSpc>
                  <a:spcBef>
                    <a:spcPct val="0"/>
                  </a:spcBef>
                  <a:spcAft>
                    <a:spcPct val="15000"/>
                  </a:spcAft>
                </a:pPr>
                <a:r>
                  <a:rPr lang="en-US" sz="2000" b="1" dirty="0"/>
                  <a:t>“</a:t>
                </a:r>
                <a:r>
                  <a:rPr lang="en-US" sz="2000" b="1" dirty="0">
                    <a:solidFill>
                      <a:srgbClr val="FF0000"/>
                    </a:solidFill>
                  </a:rPr>
                  <a:t>To </a:t>
                </a:r>
                <a:r>
                  <a:rPr lang="en-US" sz="2000" b="1" dirty="0" smtClean="0">
                    <a:solidFill>
                      <a:srgbClr val="FF0000"/>
                    </a:solidFill>
                  </a:rPr>
                  <a:t>promote, </a:t>
                </a:r>
                <a:r>
                  <a:rPr lang="en-US" sz="2000" b="1" dirty="0">
                    <a:solidFill>
                      <a:srgbClr val="FF0000"/>
                    </a:solidFill>
                  </a:rPr>
                  <a:t>facilitate and foster </a:t>
                </a:r>
                <a:r>
                  <a:rPr lang="en-US" sz="2000" b="1" dirty="0" smtClean="0">
                    <a:solidFill>
                      <a:srgbClr val="FF0000"/>
                    </a:solidFill>
                  </a:rPr>
                  <a:t>affordable </a:t>
                </a:r>
                <a:r>
                  <a:rPr lang="en-US" sz="2000" b="1" dirty="0">
                    <a:solidFill>
                      <a:srgbClr val="FF0000"/>
                    </a:solidFill>
                  </a:rPr>
                  <a:t>and </a:t>
                </a:r>
                <a:r>
                  <a:rPr lang="en-US" sz="2000" b="1" dirty="0" smtClean="0">
                    <a:solidFill>
                      <a:srgbClr val="FF0000"/>
                    </a:solidFill>
                  </a:rPr>
                  <a:t>widespread access </a:t>
                </a:r>
                <a:r>
                  <a:rPr lang="en-US" sz="2000" b="1" dirty="0">
                    <a:solidFill>
                      <a:srgbClr val="FF0000"/>
                    </a:solidFill>
                  </a:rPr>
                  <a:t>to </a:t>
                </a:r>
                <a:r>
                  <a:rPr lang="en-US" sz="2000" b="1" dirty="0" smtClean="0">
                    <a:solidFill>
                      <a:srgbClr val="FF0000"/>
                    </a:solidFill>
                  </a:rPr>
                  <a:t>telecommunication technology and networks</a:t>
                </a:r>
                <a:r>
                  <a:rPr lang="en-US" sz="2000" b="1" dirty="0" smtClean="0"/>
                  <a:t>”</a:t>
                </a:r>
                <a:endParaRPr lang="en-US" sz="2000" b="1" kern="1200" dirty="0"/>
              </a:p>
            </p:txBody>
          </p:sp>
        </p:grpSp>
        <p:grpSp>
          <p:nvGrpSpPr>
            <p:cNvPr id="43" name="Group 42"/>
            <p:cNvGrpSpPr/>
            <p:nvPr/>
          </p:nvGrpSpPr>
          <p:grpSpPr>
            <a:xfrm>
              <a:off x="539552" y="4083521"/>
              <a:ext cx="1940838" cy="501840"/>
              <a:chOff x="407670" y="-59126"/>
              <a:chExt cx="5707380" cy="501840"/>
            </a:xfrm>
          </p:grpSpPr>
          <p:sp>
            <p:nvSpPr>
              <p:cNvPr id="44" name="Rounded Rectangle 43"/>
              <p:cNvSpPr/>
              <p:nvPr/>
            </p:nvSpPr>
            <p:spPr>
              <a:xfrm>
                <a:off x="407670" y="-59126"/>
                <a:ext cx="5707380" cy="5018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Rounded Rectangle 6"/>
              <p:cNvSpPr/>
              <p:nvPr/>
            </p:nvSpPr>
            <p:spPr>
              <a:xfrm>
                <a:off x="432169" y="-34628"/>
                <a:ext cx="5658385" cy="4528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725" tIns="0" rIns="215725" bIns="0" numCol="1" spcCol="1270" anchor="ctr" anchorCtr="0">
                <a:noAutofit/>
              </a:bodyPr>
              <a:lstStyle/>
              <a:p>
                <a:pPr lvl="0" algn="l" defTabSz="755650">
                  <a:lnSpc>
                    <a:spcPct val="90000"/>
                  </a:lnSpc>
                  <a:spcBef>
                    <a:spcPct val="0"/>
                  </a:spcBef>
                  <a:spcAft>
                    <a:spcPct val="35000"/>
                  </a:spcAft>
                </a:pPr>
                <a:r>
                  <a:rPr lang="en-US" b="1" kern="1200" dirty="0" smtClean="0"/>
                  <a:t>ITU mission</a:t>
                </a:r>
                <a:endParaRPr lang="en-US" b="1" kern="1200" dirty="0"/>
              </a:p>
            </p:txBody>
          </p:sp>
        </p:grpSp>
        <p:grpSp>
          <p:nvGrpSpPr>
            <p:cNvPr id="50" name="Group 49"/>
            <p:cNvGrpSpPr/>
            <p:nvPr/>
          </p:nvGrpSpPr>
          <p:grpSpPr>
            <a:xfrm>
              <a:off x="5678307" y="1700808"/>
              <a:ext cx="1940838" cy="501840"/>
              <a:chOff x="407670" y="79507"/>
              <a:chExt cx="5707380" cy="501840"/>
            </a:xfrm>
          </p:grpSpPr>
          <p:sp>
            <p:nvSpPr>
              <p:cNvPr id="51" name="Rounded Rectangle 50"/>
              <p:cNvSpPr/>
              <p:nvPr/>
            </p:nvSpPr>
            <p:spPr>
              <a:xfrm>
                <a:off x="407670" y="79507"/>
                <a:ext cx="5707380" cy="5018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2" name="Rounded Rectangle 6"/>
              <p:cNvSpPr/>
              <p:nvPr/>
            </p:nvSpPr>
            <p:spPr>
              <a:xfrm>
                <a:off x="432168" y="104005"/>
                <a:ext cx="5658384" cy="4528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725" tIns="0" rIns="215725" bIns="0" numCol="1" spcCol="1270" anchor="ctr" anchorCtr="0">
                <a:noAutofit/>
              </a:bodyPr>
              <a:lstStyle/>
              <a:p>
                <a:pPr lvl="0" algn="l" defTabSz="755650">
                  <a:lnSpc>
                    <a:spcPct val="90000"/>
                  </a:lnSpc>
                  <a:spcBef>
                    <a:spcPct val="0"/>
                  </a:spcBef>
                  <a:spcAft>
                    <a:spcPct val="35000"/>
                  </a:spcAft>
                </a:pPr>
                <a:r>
                  <a:rPr lang="en-US" b="1" kern="1200" dirty="0" smtClean="0"/>
                  <a:t>ITU values</a:t>
                </a:r>
                <a:endParaRPr lang="en-US" b="1" kern="1200" dirty="0"/>
              </a:p>
            </p:txBody>
          </p:sp>
        </p:grpSp>
        <p:sp>
          <p:nvSpPr>
            <p:cNvPr id="53" name="TextBox 52"/>
            <p:cNvSpPr txBox="1"/>
            <p:nvPr/>
          </p:nvSpPr>
          <p:spPr>
            <a:xfrm>
              <a:off x="2483768" y="4077072"/>
              <a:ext cx="2477019" cy="257369"/>
            </a:xfrm>
            <a:prstGeom prst="rect">
              <a:avLst/>
            </a:prstGeom>
            <a:noFill/>
          </p:spPr>
          <p:txBody>
            <a:bodyPr wrap="square" lIns="36000" tIns="36000" rIns="36000" bIns="36000" rtlCol="0">
              <a:spAutoFit/>
            </a:bodyPr>
            <a:lstStyle/>
            <a:p>
              <a:pPr algn="r"/>
              <a:r>
                <a:rPr lang="en-US" sz="1200" dirty="0" smtClean="0">
                  <a:solidFill>
                    <a:schemeClr val="accent1"/>
                  </a:solidFill>
                </a:rPr>
                <a:t>ITU’s role in contributing to our vision</a:t>
              </a:r>
              <a:endParaRPr lang="en-US" sz="1200" dirty="0">
                <a:solidFill>
                  <a:schemeClr val="accent1"/>
                </a:solidFill>
              </a:endParaRPr>
            </a:p>
          </p:txBody>
        </p:sp>
        <p:sp>
          <p:nvSpPr>
            <p:cNvPr id="54" name="TextBox 53"/>
            <p:cNvSpPr txBox="1"/>
            <p:nvPr/>
          </p:nvSpPr>
          <p:spPr>
            <a:xfrm>
              <a:off x="5158811" y="5359776"/>
              <a:ext cx="1643783" cy="996033"/>
            </a:xfrm>
            <a:prstGeom prst="rect">
              <a:avLst/>
            </a:prstGeom>
            <a:noFill/>
          </p:spPr>
          <p:txBody>
            <a:bodyPr wrap="square" lIns="72000" tIns="36000" rIns="72000" bIns="36000" rtlCol="0">
              <a:spAutoFit/>
            </a:bodyPr>
            <a:lstStyle/>
            <a:p>
              <a:r>
                <a:rPr lang="en-US" sz="1200" dirty="0">
                  <a:solidFill>
                    <a:schemeClr val="accent1"/>
                  </a:solidFill>
                </a:rPr>
                <a:t>ITU’s shared and common beliefs that drive its priorities and guide all </a:t>
              </a:r>
              <a:r>
                <a:rPr lang="en-US" sz="1200" dirty="0" smtClean="0">
                  <a:solidFill>
                    <a:schemeClr val="accent1"/>
                  </a:solidFill>
                </a:rPr>
                <a:t>decision-making processes</a:t>
              </a:r>
              <a:endParaRPr lang="en-US" sz="1200" dirty="0">
                <a:solidFill>
                  <a:schemeClr val="accent1"/>
                </a:solidFill>
              </a:endParaRPr>
            </a:p>
          </p:txBody>
        </p:sp>
        <p:grpSp>
          <p:nvGrpSpPr>
            <p:cNvPr id="32" name="Group 5"/>
            <p:cNvGrpSpPr>
              <a:grpSpLocks noChangeAspect="1"/>
            </p:cNvGrpSpPr>
            <p:nvPr/>
          </p:nvGrpSpPr>
          <p:grpSpPr bwMode="auto">
            <a:xfrm>
              <a:off x="4567192" y="2168368"/>
              <a:ext cx="1867663" cy="954150"/>
              <a:chOff x="4325" y="119"/>
              <a:chExt cx="1333" cy="681"/>
            </a:xfrm>
          </p:grpSpPr>
          <p:sp>
            <p:nvSpPr>
              <p:cNvPr id="33" name="AutoShape 4"/>
              <p:cNvSpPr>
                <a:spLocks noChangeAspect="1" noChangeArrowheads="1" noTextEdit="1"/>
              </p:cNvSpPr>
              <p:nvPr/>
            </p:nvSpPr>
            <p:spPr bwMode="auto">
              <a:xfrm>
                <a:off x="4325" y="119"/>
                <a:ext cx="1315" cy="499"/>
              </a:xfrm>
              <a:prstGeom prst="rect">
                <a:avLst/>
              </a:prstGeom>
              <a:noFill/>
              <a:ln w="9525">
                <a:noFill/>
                <a:miter lim="800000"/>
                <a:headEnd/>
                <a:tailEnd/>
              </a:ln>
            </p:spPr>
            <p:txBody>
              <a:bodyPr/>
              <a:lstStyle/>
              <a:p>
                <a:endParaRPr lang="en-US"/>
              </a:p>
            </p:txBody>
          </p:sp>
          <p:pic>
            <p:nvPicPr>
              <p:cNvPr id="34" name="Picture 6"/>
              <p:cNvPicPr>
                <a:picLocks noChangeAspect="1" noChangeArrowheads="1"/>
              </p:cNvPicPr>
              <p:nvPr/>
            </p:nvPicPr>
            <p:blipFill rotWithShape="1">
              <a:blip r:embed="rId3"/>
              <a:srcRect r="59620"/>
              <a:stretch/>
            </p:blipFill>
            <p:spPr bwMode="auto">
              <a:xfrm>
                <a:off x="5127" y="301"/>
                <a:ext cx="531" cy="499"/>
              </a:xfrm>
              <a:prstGeom prst="rect">
                <a:avLst/>
              </a:prstGeom>
              <a:noFill/>
              <a:ln w="9525">
                <a:noFill/>
                <a:miter lim="800000"/>
                <a:headEnd/>
                <a:tailEnd/>
              </a:ln>
            </p:spPr>
          </p:pic>
        </p:grpSp>
        <p:sp>
          <p:nvSpPr>
            <p:cNvPr id="4" name="TextBox 3"/>
            <p:cNvSpPr txBox="1"/>
            <p:nvPr/>
          </p:nvSpPr>
          <p:spPr>
            <a:xfrm>
              <a:off x="5158811" y="3068876"/>
              <a:ext cx="1643783" cy="1938992"/>
            </a:xfrm>
            <a:prstGeom prst="rect">
              <a:avLst/>
            </a:prstGeom>
            <a:noFill/>
          </p:spPr>
          <p:txBody>
            <a:bodyPr wrap="none" rtlCol="0">
              <a:spAutoFit/>
            </a:bodyPr>
            <a:lstStyle/>
            <a:p>
              <a:r>
                <a:rPr lang="en-US" sz="3600" b="1" dirty="0" smtClean="0">
                  <a:solidFill>
                    <a:schemeClr val="accent1"/>
                  </a:solidFill>
                </a:rPr>
                <a:t> </a:t>
              </a:r>
              <a:r>
                <a:rPr lang="en-US" sz="4000" b="1" dirty="0" smtClean="0">
                  <a:solidFill>
                    <a:schemeClr val="accent1"/>
                  </a:solidFill>
                </a:rPr>
                <a:t>I</a:t>
              </a:r>
              <a:r>
                <a:rPr lang="en-US" b="1" dirty="0" smtClean="0"/>
                <a:t>nclusiveness</a:t>
              </a:r>
              <a:endParaRPr lang="en-US" sz="2000" b="1" dirty="0" smtClean="0"/>
            </a:p>
            <a:p>
              <a:r>
                <a:rPr lang="en-US" sz="1400" b="1" dirty="0" smtClean="0">
                  <a:solidFill>
                    <a:schemeClr val="accent1"/>
                  </a:solidFill>
                </a:rPr>
                <a:t> </a:t>
              </a:r>
              <a:r>
                <a:rPr lang="en-US" sz="4000" b="1" dirty="0" smtClean="0">
                  <a:solidFill>
                    <a:schemeClr val="accent1"/>
                  </a:solidFill>
                </a:rPr>
                <a:t>T</a:t>
              </a:r>
              <a:r>
                <a:rPr lang="en-US" b="1" dirty="0" smtClean="0"/>
                <a:t>ransparency</a:t>
              </a:r>
              <a:endParaRPr lang="en-US" sz="2000" b="1" dirty="0" smtClean="0"/>
            </a:p>
            <a:p>
              <a:r>
                <a:rPr lang="en-US" sz="4000" b="1" dirty="0" smtClean="0">
                  <a:solidFill>
                    <a:schemeClr val="accent1"/>
                  </a:solidFill>
                </a:rPr>
                <a:t>U</a:t>
              </a:r>
              <a:r>
                <a:rPr lang="en-US" b="1" dirty="0"/>
                <a:t>niversality</a:t>
              </a:r>
              <a:endParaRPr lang="en-US" sz="2000" b="1" dirty="0"/>
            </a:p>
          </p:txBody>
        </p:sp>
        <p:sp>
          <p:nvSpPr>
            <p:cNvPr id="46" name="TextBox 45"/>
            <p:cNvSpPr txBox="1"/>
            <p:nvPr/>
          </p:nvSpPr>
          <p:spPr>
            <a:xfrm>
              <a:off x="6860182" y="2204864"/>
              <a:ext cx="2016193" cy="4052648"/>
            </a:xfrm>
            <a:prstGeom prst="rect">
              <a:avLst/>
            </a:prstGeom>
            <a:noFill/>
          </p:spPr>
          <p:txBody>
            <a:bodyPr wrap="none" rtlCol="0">
              <a:spAutoFit/>
            </a:bodyPr>
            <a:lstStyle/>
            <a:p>
              <a:r>
                <a:rPr lang="en-US" sz="2400" b="1" dirty="0" smtClean="0">
                  <a:solidFill>
                    <a:schemeClr val="accent1"/>
                  </a:solidFill>
                </a:rPr>
                <a:t> </a:t>
              </a:r>
              <a:r>
                <a:rPr lang="en-US" sz="3200" b="1" dirty="0" smtClean="0">
                  <a:solidFill>
                    <a:schemeClr val="accent2"/>
                  </a:solidFill>
                </a:rPr>
                <a:t>I</a:t>
              </a:r>
              <a:r>
                <a:rPr lang="en-US" b="1" dirty="0" smtClean="0"/>
                <a:t>nnovativeness</a:t>
              </a:r>
            </a:p>
            <a:p>
              <a:r>
                <a:rPr lang="en-US" sz="3200" b="1" dirty="0" smtClean="0">
                  <a:solidFill>
                    <a:schemeClr val="accent2"/>
                  </a:solidFill>
                </a:rPr>
                <a:t>N</a:t>
              </a:r>
              <a:r>
                <a:rPr lang="en-US" b="1" dirty="0" smtClean="0"/>
                <a:t>eutrality</a:t>
              </a:r>
            </a:p>
            <a:p>
              <a:r>
                <a:rPr lang="en-US" sz="1100" b="1" dirty="0" smtClean="0">
                  <a:solidFill>
                    <a:schemeClr val="accent2"/>
                  </a:solidFill>
                </a:rPr>
                <a:t> </a:t>
              </a:r>
              <a:r>
                <a:rPr lang="en-US" sz="3200" b="1" dirty="0" smtClean="0">
                  <a:solidFill>
                    <a:schemeClr val="accent2"/>
                  </a:solidFill>
                </a:rPr>
                <a:t>S</a:t>
              </a:r>
              <a:r>
                <a:rPr lang="en-US" b="1" dirty="0" smtClean="0"/>
                <a:t>ervice-oriented</a:t>
              </a:r>
            </a:p>
            <a:p>
              <a:r>
                <a:rPr lang="en-GB" sz="3200" b="1" dirty="0" smtClean="0">
                  <a:solidFill>
                    <a:schemeClr val="accent2"/>
                  </a:solidFill>
                </a:rPr>
                <a:t>P</a:t>
              </a:r>
              <a:r>
                <a:rPr lang="en-GB" b="1" dirty="0" smtClean="0"/>
                <a:t>eople-centred</a:t>
              </a:r>
            </a:p>
            <a:p>
              <a:endParaRPr lang="en-US" sz="400" b="1" dirty="0"/>
            </a:p>
            <a:p>
              <a:pPr>
                <a:lnSpc>
                  <a:spcPct val="30000"/>
                </a:lnSpc>
              </a:pPr>
              <a:r>
                <a:rPr lang="en-US" sz="3200" b="1" dirty="0" smtClean="0">
                  <a:solidFill>
                    <a:schemeClr val="accent2"/>
                  </a:solidFill>
                </a:rPr>
                <a:t>  </a:t>
              </a:r>
              <a:r>
                <a:rPr lang="en-US" b="1" dirty="0" smtClean="0"/>
                <a:t>Continuous</a:t>
              </a:r>
              <a:r>
                <a:rPr lang="en-US" b="1" dirty="0"/>
                <a:t/>
              </a:r>
              <a:br>
                <a:rPr lang="en-US" b="1" dirty="0"/>
              </a:br>
              <a:r>
                <a:rPr lang="en-US" sz="1400" b="1" dirty="0">
                  <a:solidFill>
                    <a:schemeClr val="accent1"/>
                  </a:solidFill>
                </a:rPr>
                <a:t> </a:t>
              </a:r>
              <a:r>
                <a:rPr lang="en-US" sz="3200" b="1" dirty="0" smtClean="0">
                  <a:solidFill>
                    <a:schemeClr val="accent2"/>
                  </a:solidFill>
                </a:rPr>
                <a:t>I</a:t>
              </a:r>
              <a:r>
                <a:rPr lang="en-US" b="1" dirty="0" smtClean="0"/>
                <a:t>mprovement</a:t>
              </a:r>
            </a:p>
            <a:p>
              <a:pPr>
                <a:lnSpc>
                  <a:spcPct val="30000"/>
                </a:lnSpc>
              </a:pPr>
              <a:endParaRPr lang="en-US" sz="1050" b="1" dirty="0" smtClean="0"/>
            </a:p>
            <a:p>
              <a:r>
                <a:rPr lang="en-US" sz="3200" b="1" dirty="0" smtClean="0">
                  <a:solidFill>
                    <a:schemeClr val="accent2"/>
                  </a:solidFill>
                </a:rPr>
                <a:t>R</a:t>
              </a:r>
              <a:r>
                <a:rPr lang="en-US" b="1" dirty="0" smtClean="0"/>
                <a:t>esults-based</a:t>
              </a:r>
            </a:p>
            <a:p>
              <a:r>
                <a:rPr lang="en-US" sz="3200" b="1" dirty="0" smtClean="0">
                  <a:solidFill>
                    <a:schemeClr val="accent2"/>
                  </a:solidFill>
                </a:rPr>
                <a:t>E</a:t>
              </a:r>
              <a:r>
                <a:rPr lang="en-US" b="1" dirty="0" smtClean="0"/>
                <a:t>fficiency</a:t>
              </a:r>
              <a:endParaRPr lang="en-US" sz="1200" b="1" dirty="0" smtClean="0"/>
            </a:p>
            <a:p>
              <a:pPr>
                <a:lnSpc>
                  <a:spcPct val="50000"/>
                </a:lnSpc>
              </a:pPr>
              <a:endParaRPr lang="en-US" sz="2400" b="1" dirty="0" smtClean="0">
                <a:solidFill>
                  <a:schemeClr val="accent2"/>
                </a:solidFill>
              </a:endParaRPr>
            </a:p>
            <a:p>
              <a:pPr>
                <a:lnSpc>
                  <a:spcPct val="50000"/>
                </a:lnSpc>
              </a:pPr>
              <a:r>
                <a:rPr lang="en-US" sz="3600" b="1" dirty="0" smtClean="0">
                  <a:solidFill>
                    <a:schemeClr val="accent2"/>
                  </a:solidFill>
                </a:rPr>
                <a:t>S</a:t>
              </a:r>
              <a:r>
                <a:rPr lang="en-US" b="1" dirty="0" smtClean="0"/>
                <a:t>ynergies</a:t>
              </a:r>
              <a:r>
                <a:rPr lang="en-US" b="1" dirty="0"/>
                <a:t> </a:t>
              </a:r>
              <a:r>
                <a:rPr lang="en-US" b="1" dirty="0" smtClean="0"/>
                <a:t>through</a:t>
              </a:r>
              <a:br>
                <a:rPr lang="en-US" b="1" dirty="0" smtClean="0"/>
              </a:br>
              <a:r>
                <a:rPr lang="en-US" b="1" dirty="0" smtClean="0"/>
                <a:t>      Collaboration</a:t>
              </a:r>
              <a:endParaRPr lang="en-US" b="1" dirty="0"/>
            </a:p>
          </p:txBody>
        </p:sp>
      </p:grpSp>
    </p:spTree>
    <p:extLst>
      <p:ext uri="{BB962C8B-B14F-4D97-AF65-F5344CB8AC3E}">
        <p14:creationId xmlns:p14="http://schemas.microsoft.com/office/powerpoint/2010/main" val="72827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The 2016-2019 Strategic Plan is proposed to include a set of strategic goals for the Union and for the first time an overall set of </a:t>
            </a:r>
            <a:r>
              <a:rPr lang="en-US" sz="2800" dirty="0" smtClean="0">
                <a:solidFill>
                  <a:srgbClr val="FF0000"/>
                </a:solidFill>
              </a:rPr>
              <a:t>ITU-wide </a:t>
            </a:r>
            <a:r>
              <a:rPr lang="en-US" sz="2800" dirty="0" smtClean="0"/>
              <a:t>Targets</a:t>
            </a:r>
            <a:endParaRPr lang="en-GB" sz="1600" dirty="0"/>
          </a:p>
        </p:txBody>
      </p: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7</a:t>
            </a:fld>
            <a:endParaRPr lang="en-US"/>
          </a:p>
        </p:txBody>
      </p:sp>
      <p:sp>
        <p:nvSpPr>
          <p:cNvPr id="5" name="Rounded Rectangle 4"/>
          <p:cNvSpPr/>
          <p:nvPr/>
        </p:nvSpPr>
        <p:spPr>
          <a:xfrm>
            <a:off x="5100062" y="1919276"/>
            <a:ext cx="1728192" cy="576064"/>
          </a:xfrm>
          <a:prstGeom prst="roundRect">
            <a:avLst/>
          </a:prstGeom>
          <a:solidFill>
            <a:srgbClr val="1B65A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1.1:</a:t>
            </a:r>
          </a:p>
          <a:p>
            <a:pPr algn="ctr"/>
            <a:r>
              <a:rPr lang="en-GB" sz="1600" dirty="0" smtClean="0">
                <a:solidFill>
                  <a:srgbClr val="FFFA9D"/>
                </a:solidFill>
                <a:latin typeface="Wingdings"/>
                <a:ea typeface="Wingdings"/>
                <a:cs typeface="Wingdings"/>
                <a:sym typeface="Wingdings"/>
              </a:rPr>
              <a:t></a:t>
            </a:r>
            <a:r>
              <a:rPr lang="en-GB" sz="1600" dirty="0" smtClean="0">
                <a:solidFill>
                  <a:srgbClr val="FFFA9D"/>
                </a:solidFill>
              </a:rPr>
              <a:t> </a:t>
            </a:r>
            <a:r>
              <a:rPr lang="en-GB" dirty="0" smtClean="0">
                <a:solidFill>
                  <a:srgbClr val="FFFA9D"/>
                </a:solidFill>
              </a:rPr>
              <a:t>Access</a:t>
            </a:r>
            <a:endParaRPr lang="en-GB" dirty="0">
              <a:solidFill>
                <a:srgbClr val="FFFA9D"/>
              </a:solidFill>
            </a:endParaRPr>
          </a:p>
        </p:txBody>
      </p:sp>
      <p:sp>
        <p:nvSpPr>
          <p:cNvPr id="6" name="Rounded Rectangle 5"/>
          <p:cNvSpPr/>
          <p:nvPr/>
        </p:nvSpPr>
        <p:spPr>
          <a:xfrm>
            <a:off x="6972270" y="1919276"/>
            <a:ext cx="1728192" cy="576064"/>
          </a:xfrm>
          <a:prstGeom prst="roundRect">
            <a:avLst/>
          </a:prstGeom>
          <a:solidFill>
            <a:srgbClr val="1B65A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a:t>
            </a:r>
            <a:r>
              <a:rPr lang="en-GB" sz="1600" dirty="0" smtClean="0">
                <a:solidFill>
                  <a:srgbClr val="FFFA9D"/>
                </a:solidFill>
              </a:rPr>
              <a:t>1.2:</a:t>
            </a:r>
            <a:endParaRPr lang="en-GB" sz="1600" dirty="0">
              <a:solidFill>
                <a:srgbClr val="FFFA9D"/>
              </a:solidFill>
            </a:endParaRPr>
          </a:p>
          <a:p>
            <a:pPr algn="ctr"/>
            <a:r>
              <a:rPr lang="en-GB" sz="1600" dirty="0" smtClean="0">
                <a:solidFill>
                  <a:srgbClr val="FFFA9D"/>
                </a:solidFill>
                <a:latin typeface="Wingdings"/>
                <a:ea typeface="Wingdings"/>
                <a:cs typeface="Wingdings"/>
                <a:sym typeface="Wingdings"/>
              </a:rPr>
              <a:t></a:t>
            </a:r>
            <a:r>
              <a:rPr lang="en-GB" sz="1600" dirty="0" smtClean="0">
                <a:solidFill>
                  <a:srgbClr val="FFFA9D"/>
                </a:solidFill>
              </a:rPr>
              <a:t> </a:t>
            </a:r>
            <a:r>
              <a:rPr lang="en-GB" dirty="0" smtClean="0">
                <a:solidFill>
                  <a:srgbClr val="FFFA9D"/>
                </a:solidFill>
              </a:rPr>
              <a:t>Use</a:t>
            </a:r>
            <a:endParaRPr lang="en-GB" dirty="0">
              <a:solidFill>
                <a:srgbClr val="FFFA9D"/>
              </a:solidFill>
            </a:endParaRPr>
          </a:p>
        </p:txBody>
      </p:sp>
      <p:sp>
        <p:nvSpPr>
          <p:cNvPr id="7" name="Rounded Rectangle 6"/>
          <p:cNvSpPr/>
          <p:nvPr/>
        </p:nvSpPr>
        <p:spPr>
          <a:xfrm>
            <a:off x="5100062" y="2639356"/>
            <a:ext cx="1728192" cy="576064"/>
          </a:xfrm>
          <a:prstGeom prst="roundRect">
            <a:avLst/>
          </a:prstGeom>
          <a:solidFill>
            <a:srgbClr val="D70A6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a:t>
            </a:r>
            <a:r>
              <a:rPr lang="en-GB" sz="1600" dirty="0" smtClean="0">
                <a:solidFill>
                  <a:srgbClr val="FFFA9D"/>
                </a:solidFill>
              </a:rPr>
              <a:t>2.1</a:t>
            </a:r>
            <a:r>
              <a:rPr lang="en-GB" sz="1600" dirty="0">
                <a:solidFill>
                  <a:srgbClr val="FFFA9D"/>
                </a:solidFill>
              </a:rPr>
              <a:t>:</a:t>
            </a:r>
          </a:p>
          <a:p>
            <a:pPr algn="ctr"/>
            <a:r>
              <a:rPr lang="en-GB" sz="1600" dirty="0" smtClean="0">
                <a:solidFill>
                  <a:srgbClr val="FFFA9D"/>
                </a:solidFill>
                <a:latin typeface="Wingdings"/>
                <a:ea typeface="Wingdings"/>
                <a:cs typeface="Wingdings"/>
                <a:sym typeface="Wingdings"/>
              </a:rPr>
              <a:t></a:t>
            </a:r>
            <a:r>
              <a:rPr lang="en-GB" sz="1600" dirty="0" smtClean="0">
                <a:solidFill>
                  <a:srgbClr val="FFFA9D"/>
                </a:solidFill>
              </a:rPr>
              <a:t> </a:t>
            </a:r>
            <a:r>
              <a:rPr lang="en-GB" dirty="0" smtClean="0">
                <a:solidFill>
                  <a:srgbClr val="FFFA9D"/>
                </a:solidFill>
              </a:rPr>
              <a:t>Access gap</a:t>
            </a:r>
            <a:endParaRPr lang="en-GB" dirty="0">
              <a:solidFill>
                <a:srgbClr val="FFFA9D"/>
              </a:solidFill>
            </a:endParaRPr>
          </a:p>
        </p:txBody>
      </p:sp>
      <p:sp>
        <p:nvSpPr>
          <p:cNvPr id="8" name="Rounded Rectangle 7"/>
          <p:cNvSpPr/>
          <p:nvPr/>
        </p:nvSpPr>
        <p:spPr>
          <a:xfrm>
            <a:off x="6972270" y="2639356"/>
            <a:ext cx="1728192" cy="576064"/>
          </a:xfrm>
          <a:prstGeom prst="roundRect">
            <a:avLst/>
          </a:prstGeom>
          <a:solidFill>
            <a:srgbClr val="D70A6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a:t>
            </a:r>
            <a:r>
              <a:rPr lang="en-GB" sz="1600" dirty="0" smtClean="0">
                <a:solidFill>
                  <a:srgbClr val="FFFA9D"/>
                </a:solidFill>
              </a:rPr>
              <a:t>2.2:</a:t>
            </a:r>
            <a:endParaRPr lang="en-GB" sz="1600" dirty="0">
              <a:solidFill>
                <a:srgbClr val="FFFA9D"/>
              </a:solidFill>
            </a:endParaRPr>
          </a:p>
          <a:p>
            <a:pPr algn="ctr"/>
            <a:r>
              <a:rPr lang="en-GB" sz="1600" dirty="0" smtClean="0">
                <a:solidFill>
                  <a:srgbClr val="FFFA9D"/>
                </a:solidFill>
                <a:latin typeface="Wingdings"/>
                <a:ea typeface="Wingdings"/>
                <a:cs typeface="Wingdings"/>
                <a:sym typeface="Wingdings"/>
              </a:rPr>
              <a:t></a:t>
            </a:r>
            <a:r>
              <a:rPr lang="en-GB" sz="1600" dirty="0" smtClean="0">
                <a:solidFill>
                  <a:srgbClr val="FFFA9D"/>
                </a:solidFill>
              </a:rPr>
              <a:t> </a:t>
            </a:r>
            <a:r>
              <a:rPr lang="en-GB" dirty="0" smtClean="0">
                <a:solidFill>
                  <a:srgbClr val="FFFA9D"/>
                </a:solidFill>
              </a:rPr>
              <a:t>Use gap</a:t>
            </a:r>
            <a:endParaRPr lang="en-GB" dirty="0">
              <a:solidFill>
                <a:srgbClr val="FFFA9D"/>
              </a:solidFill>
            </a:endParaRPr>
          </a:p>
        </p:txBody>
      </p:sp>
      <p:sp>
        <p:nvSpPr>
          <p:cNvPr id="9" name="Rounded Rectangle 8"/>
          <p:cNvSpPr/>
          <p:nvPr/>
        </p:nvSpPr>
        <p:spPr>
          <a:xfrm>
            <a:off x="5100062" y="3359436"/>
            <a:ext cx="1728192" cy="576064"/>
          </a:xfrm>
          <a:prstGeom prst="roundRect">
            <a:avLst/>
          </a:prstGeom>
          <a:solidFill>
            <a:srgbClr val="D70A6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2</a:t>
            </a:r>
            <a:r>
              <a:rPr lang="en-GB" sz="1600" dirty="0" smtClean="0">
                <a:solidFill>
                  <a:srgbClr val="FFFA9D"/>
                </a:solidFill>
              </a:rPr>
              <a:t>.3:</a:t>
            </a:r>
            <a:endParaRPr lang="en-GB" sz="1600" dirty="0">
              <a:solidFill>
                <a:srgbClr val="FFFA9D"/>
              </a:solidFill>
            </a:endParaRPr>
          </a:p>
          <a:p>
            <a:pPr algn="ctr"/>
            <a:r>
              <a:rPr lang="en-GB" sz="1600" dirty="0">
                <a:solidFill>
                  <a:srgbClr val="FFFA9D"/>
                </a:solidFill>
                <a:latin typeface="Wingdings"/>
                <a:ea typeface="Wingdings"/>
                <a:cs typeface="Wingdings"/>
                <a:sym typeface="Wingdings"/>
              </a:rPr>
              <a:t></a:t>
            </a:r>
            <a:r>
              <a:rPr lang="en-GB" sz="1600" dirty="0" smtClean="0">
                <a:solidFill>
                  <a:srgbClr val="FFFA9D"/>
                </a:solidFill>
              </a:rPr>
              <a:t> </a:t>
            </a:r>
            <a:r>
              <a:rPr lang="en-GB" dirty="0" smtClean="0">
                <a:solidFill>
                  <a:srgbClr val="FFFA9D"/>
                </a:solidFill>
              </a:rPr>
              <a:t>Affordability</a:t>
            </a:r>
            <a:endParaRPr lang="en-GB" dirty="0">
              <a:solidFill>
                <a:srgbClr val="FFFA9D"/>
              </a:solidFill>
            </a:endParaRPr>
          </a:p>
        </p:txBody>
      </p:sp>
      <p:sp>
        <p:nvSpPr>
          <p:cNvPr id="10" name="Rounded Rectangle 9"/>
          <p:cNvSpPr/>
          <p:nvPr/>
        </p:nvSpPr>
        <p:spPr>
          <a:xfrm>
            <a:off x="6972270" y="3359436"/>
            <a:ext cx="1728192" cy="576064"/>
          </a:xfrm>
          <a:prstGeom prst="roundRect">
            <a:avLst/>
          </a:prstGeom>
          <a:solidFill>
            <a:srgbClr val="D70A6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a:t>
            </a:r>
            <a:r>
              <a:rPr lang="en-GB" sz="1600" dirty="0" smtClean="0">
                <a:solidFill>
                  <a:srgbClr val="FFFA9D"/>
                </a:solidFill>
              </a:rPr>
              <a:t>2.4:</a:t>
            </a:r>
            <a:endParaRPr lang="en-GB" sz="1600" dirty="0">
              <a:solidFill>
                <a:srgbClr val="FFFA9D"/>
              </a:solidFill>
            </a:endParaRPr>
          </a:p>
          <a:p>
            <a:pPr algn="ctr"/>
            <a:r>
              <a:rPr lang="en-GB" sz="1600" dirty="0" smtClean="0">
                <a:solidFill>
                  <a:srgbClr val="FFFA9D"/>
                </a:solidFill>
                <a:latin typeface="Wingdings"/>
                <a:ea typeface="Wingdings"/>
                <a:cs typeface="Wingdings"/>
                <a:sym typeface="Wingdings"/>
              </a:rPr>
              <a:t></a:t>
            </a:r>
            <a:r>
              <a:rPr lang="en-GB" sz="1600" dirty="0" smtClean="0">
                <a:solidFill>
                  <a:srgbClr val="FFFA9D"/>
                </a:solidFill>
              </a:rPr>
              <a:t> </a:t>
            </a:r>
            <a:r>
              <a:rPr lang="en-GB" dirty="0" smtClean="0">
                <a:solidFill>
                  <a:srgbClr val="FFFA9D"/>
                </a:solidFill>
              </a:rPr>
              <a:t>Inclusiveness </a:t>
            </a:r>
            <a:endParaRPr lang="en-GB" dirty="0">
              <a:solidFill>
                <a:srgbClr val="FFFA9D"/>
              </a:solidFill>
            </a:endParaRPr>
          </a:p>
        </p:txBody>
      </p:sp>
      <p:sp>
        <p:nvSpPr>
          <p:cNvPr id="11" name="Rounded Rectangle 10"/>
          <p:cNvSpPr/>
          <p:nvPr/>
        </p:nvSpPr>
        <p:spPr>
          <a:xfrm>
            <a:off x="5100062" y="4079516"/>
            <a:ext cx="1728192" cy="576064"/>
          </a:xfrm>
          <a:prstGeom prst="roundRect">
            <a:avLst/>
          </a:prstGeom>
          <a:solidFill>
            <a:srgbClr val="194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a:t>
            </a:r>
            <a:r>
              <a:rPr lang="en-GB" sz="1600" dirty="0" smtClean="0">
                <a:solidFill>
                  <a:srgbClr val="FFFA9D"/>
                </a:solidFill>
              </a:rPr>
              <a:t>3.1:</a:t>
            </a:r>
            <a:endParaRPr lang="en-GB" sz="1600" dirty="0">
              <a:solidFill>
                <a:srgbClr val="FFFA9D"/>
              </a:solidFill>
            </a:endParaRPr>
          </a:p>
          <a:p>
            <a:pPr algn="ctr"/>
            <a:r>
              <a:rPr lang="en-GB" sz="1600" dirty="0" smtClean="0">
                <a:solidFill>
                  <a:srgbClr val="FFFA9D"/>
                </a:solidFill>
                <a:latin typeface="Wingdings"/>
                <a:ea typeface="Wingdings"/>
                <a:cs typeface="Wingdings"/>
                <a:sym typeface="Wingdings"/>
              </a:rPr>
              <a:t></a:t>
            </a:r>
            <a:r>
              <a:rPr lang="en-GB" sz="1600" dirty="0" smtClean="0">
                <a:solidFill>
                  <a:srgbClr val="FFFA9D"/>
                </a:solidFill>
              </a:rPr>
              <a:t> </a:t>
            </a:r>
            <a:r>
              <a:rPr lang="en-GB" sz="1700" dirty="0" smtClean="0">
                <a:solidFill>
                  <a:srgbClr val="FFFA9D"/>
                </a:solidFill>
              </a:rPr>
              <a:t>Cybersecurity</a:t>
            </a:r>
            <a:endParaRPr lang="en-GB" sz="1700" dirty="0">
              <a:solidFill>
                <a:srgbClr val="FFFA9D"/>
              </a:solidFill>
            </a:endParaRPr>
          </a:p>
        </p:txBody>
      </p:sp>
      <p:sp>
        <p:nvSpPr>
          <p:cNvPr id="12" name="Rounded Rectangle 11"/>
          <p:cNvSpPr/>
          <p:nvPr/>
        </p:nvSpPr>
        <p:spPr>
          <a:xfrm>
            <a:off x="6972270" y="4079516"/>
            <a:ext cx="1728192" cy="576064"/>
          </a:xfrm>
          <a:prstGeom prst="roundRect">
            <a:avLst/>
          </a:prstGeom>
          <a:solidFill>
            <a:srgbClr val="194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a:t>
            </a:r>
            <a:r>
              <a:rPr lang="en-GB" sz="1600" dirty="0" smtClean="0">
                <a:solidFill>
                  <a:srgbClr val="FFFA9D"/>
                </a:solidFill>
              </a:rPr>
              <a:t>3.2:</a:t>
            </a:r>
          </a:p>
          <a:p>
            <a:pPr algn="ctr"/>
            <a:r>
              <a:rPr lang="en-GB" sz="1600" dirty="0">
                <a:solidFill>
                  <a:srgbClr val="FFFA9D"/>
                </a:solidFill>
                <a:latin typeface="Wingdings"/>
                <a:ea typeface="Wingdings"/>
                <a:cs typeface="Wingdings"/>
                <a:sym typeface="Wingdings"/>
              </a:rPr>
              <a:t></a:t>
            </a:r>
            <a:r>
              <a:rPr lang="en-GB" sz="1400" dirty="0">
                <a:solidFill>
                  <a:srgbClr val="FFFA9D"/>
                </a:solidFill>
              </a:rPr>
              <a:t> </a:t>
            </a:r>
            <a:r>
              <a:rPr lang="en-GB" dirty="0" smtClean="0">
                <a:solidFill>
                  <a:srgbClr val="FFFA9D"/>
                </a:solidFill>
              </a:rPr>
              <a:t>e-waste</a:t>
            </a:r>
            <a:endParaRPr lang="en-GB" dirty="0">
              <a:solidFill>
                <a:srgbClr val="FFFA9D"/>
              </a:solidFill>
            </a:endParaRPr>
          </a:p>
        </p:txBody>
      </p:sp>
      <p:sp>
        <p:nvSpPr>
          <p:cNvPr id="13" name="Rounded Rectangle 12"/>
          <p:cNvSpPr/>
          <p:nvPr/>
        </p:nvSpPr>
        <p:spPr>
          <a:xfrm>
            <a:off x="5100062" y="5523000"/>
            <a:ext cx="3000330" cy="576064"/>
          </a:xfrm>
          <a:prstGeom prst="roundRect">
            <a:avLst/>
          </a:prstGeom>
          <a:solidFill>
            <a:srgbClr val="410B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r>
              <a:rPr lang="en-GB" sz="1600" i="1" dirty="0">
                <a:solidFill>
                  <a:srgbClr val="FFFA9D"/>
                </a:solidFill>
              </a:rPr>
              <a:t>Target </a:t>
            </a:r>
            <a:r>
              <a:rPr lang="en-GB" sz="1600" i="1" dirty="0" smtClean="0">
                <a:solidFill>
                  <a:srgbClr val="FFFA9D"/>
                </a:solidFill>
              </a:rPr>
              <a:t>4.1</a:t>
            </a:r>
            <a:r>
              <a:rPr lang="en-GB" sz="1600" i="1" dirty="0">
                <a:solidFill>
                  <a:srgbClr val="FFFA9D"/>
                </a:solidFill>
              </a:rPr>
              <a:t>:</a:t>
            </a:r>
          </a:p>
          <a:p>
            <a:pPr algn="ctr">
              <a:lnSpc>
                <a:spcPct val="80000"/>
              </a:lnSpc>
            </a:pPr>
            <a:r>
              <a:rPr lang="en-GB" sz="1500" dirty="0" smtClean="0">
                <a:solidFill>
                  <a:srgbClr val="FFFA9D"/>
                </a:solidFill>
                <a:latin typeface="Wingdings"/>
                <a:ea typeface="Wingdings"/>
                <a:cs typeface="Wingdings"/>
                <a:sym typeface="Wingdings"/>
              </a:rPr>
              <a:t></a:t>
            </a:r>
            <a:r>
              <a:rPr lang="en-GB" sz="1500" i="1" dirty="0" smtClean="0">
                <a:solidFill>
                  <a:srgbClr val="FFFA9D"/>
                </a:solidFill>
              </a:rPr>
              <a:t> Responsiveness to issues</a:t>
            </a:r>
            <a:endParaRPr lang="en-GB" sz="1500" i="1" dirty="0">
              <a:solidFill>
                <a:srgbClr val="FFFA9D"/>
              </a:solidFill>
            </a:endParaRPr>
          </a:p>
        </p:txBody>
      </p:sp>
      <p:sp>
        <p:nvSpPr>
          <p:cNvPr id="14" name="Rounded Rectangle 13"/>
          <p:cNvSpPr/>
          <p:nvPr/>
        </p:nvSpPr>
        <p:spPr>
          <a:xfrm>
            <a:off x="5100062" y="4799596"/>
            <a:ext cx="3000330" cy="540841"/>
          </a:xfrm>
          <a:prstGeom prst="roundRect">
            <a:avLst/>
          </a:prstGeom>
          <a:solidFill>
            <a:srgbClr val="194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rgbClr val="FFFA9D"/>
                </a:solidFill>
              </a:rPr>
              <a:t>Target </a:t>
            </a:r>
            <a:r>
              <a:rPr lang="en-GB" sz="1600" dirty="0" smtClean="0">
                <a:solidFill>
                  <a:srgbClr val="FFFA9D"/>
                </a:solidFill>
              </a:rPr>
              <a:t>3.3:</a:t>
            </a:r>
          </a:p>
          <a:p>
            <a:pPr algn="ctr"/>
            <a:r>
              <a:rPr lang="en-GB" sz="1600" dirty="0">
                <a:solidFill>
                  <a:srgbClr val="FFFA9D"/>
                </a:solidFill>
                <a:latin typeface="Wingdings"/>
                <a:ea typeface="Wingdings"/>
                <a:cs typeface="Wingdings"/>
                <a:sym typeface="Wingdings"/>
              </a:rPr>
              <a:t></a:t>
            </a:r>
            <a:r>
              <a:rPr lang="en-GB" sz="1400" dirty="0">
                <a:solidFill>
                  <a:srgbClr val="FFFA9D"/>
                </a:solidFill>
              </a:rPr>
              <a:t>  </a:t>
            </a:r>
            <a:r>
              <a:rPr lang="en-GB" sz="1400" dirty="0" smtClean="0">
                <a:solidFill>
                  <a:srgbClr val="FFFA9D"/>
                </a:solidFill>
              </a:rPr>
              <a:t>GHG from Telecommunications</a:t>
            </a:r>
            <a:endParaRPr lang="en-GB" dirty="0">
              <a:solidFill>
                <a:srgbClr val="FFFA9D"/>
              </a:solidFill>
            </a:endParaRPr>
          </a:p>
        </p:txBody>
      </p:sp>
      <p:grpSp>
        <p:nvGrpSpPr>
          <p:cNvPr id="4" name="Group 4"/>
          <p:cNvGrpSpPr>
            <a:grpSpLocks noChangeAspect="1"/>
          </p:cNvGrpSpPr>
          <p:nvPr/>
        </p:nvGrpSpPr>
        <p:grpSpPr bwMode="auto">
          <a:xfrm>
            <a:off x="875532" y="1784437"/>
            <a:ext cx="8809036" cy="4435475"/>
            <a:chOff x="513" y="1033"/>
            <a:chExt cx="5549" cy="2794"/>
          </a:xfrm>
        </p:grpSpPr>
        <p:grpSp>
          <p:nvGrpSpPr>
            <p:cNvPr id="17" name="Group 205"/>
            <p:cNvGrpSpPr>
              <a:grpSpLocks/>
            </p:cNvGrpSpPr>
            <p:nvPr/>
          </p:nvGrpSpPr>
          <p:grpSpPr bwMode="auto">
            <a:xfrm>
              <a:off x="910" y="1033"/>
              <a:ext cx="1251" cy="2678"/>
              <a:chOff x="910" y="1033"/>
              <a:chExt cx="1251" cy="2678"/>
            </a:xfrm>
          </p:grpSpPr>
          <p:sp>
            <p:nvSpPr>
              <p:cNvPr id="79" name="Freeform 5"/>
              <p:cNvSpPr>
                <a:spLocks/>
              </p:cNvSpPr>
              <p:nvPr/>
            </p:nvSpPr>
            <p:spPr bwMode="auto">
              <a:xfrm>
                <a:off x="913" y="1033"/>
                <a:ext cx="586" cy="586"/>
              </a:xfrm>
              <a:custGeom>
                <a:avLst/>
                <a:gdLst>
                  <a:gd name="T0" fmla="*/ 752 w 752"/>
                  <a:gd name="T1" fmla="*/ 607 h 751"/>
                  <a:gd name="T2" fmla="*/ 752 w 752"/>
                  <a:gd name="T3" fmla="*/ 607 h 751"/>
                  <a:gd name="T4" fmla="*/ 608 w 752"/>
                  <a:gd name="T5" fmla="*/ 751 h 751"/>
                  <a:gd name="T6" fmla="*/ 144 w 752"/>
                  <a:gd name="T7" fmla="*/ 751 h 751"/>
                  <a:gd name="T8" fmla="*/ 0 w 752"/>
                  <a:gd name="T9" fmla="*/ 607 h 751"/>
                  <a:gd name="T10" fmla="*/ 0 w 752"/>
                  <a:gd name="T11" fmla="*/ 144 h 751"/>
                  <a:gd name="T12" fmla="*/ 144 w 752"/>
                  <a:gd name="T13" fmla="*/ 0 h 751"/>
                  <a:gd name="T14" fmla="*/ 608 w 752"/>
                  <a:gd name="T15" fmla="*/ 0 h 751"/>
                  <a:gd name="T16" fmla="*/ 752 w 752"/>
                  <a:gd name="T17" fmla="*/ 144 h 751"/>
                  <a:gd name="T18" fmla="*/ 752 w 752"/>
                  <a:gd name="T19" fmla="*/ 607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52" h="751">
                    <a:moveTo>
                      <a:pt x="752" y="607"/>
                    </a:moveTo>
                    <a:lnTo>
                      <a:pt x="752" y="607"/>
                    </a:lnTo>
                    <a:cubicBezTo>
                      <a:pt x="752" y="687"/>
                      <a:pt x="687" y="751"/>
                      <a:pt x="608" y="751"/>
                    </a:cubicBezTo>
                    <a:lnTo>
                      <a:pt x="144" y="751"/>
                    </a:lnTo>
                    <a:cubicBezTo>
                      <a:pt x="65" y="751"/>
                      <a:pt x="0" y="687"/>
                      <a:pt x="0" y="607"/>
                    </a:cubicBezTo>
                    <a:lnTo>
                      <a:pt x="0" y="144"/>
                    </a:lnTo>
                    <a:cubicBezTo>
                      <a:pt x="0" y="64"/>
                      <a:pt x="65" y="0"/>
                      <a:pt x="144" y="0"/>
                    </a:cubicBezTo>
                    <a:lnTo>
                      <a:pt x="608" y="0"/>
                    </a:lnTo>
                    <a:cubicBezTo>
                      <a:pt x="687" y="0"/>
                      <a:pt x="752" y="64"/>
                      <a:pt x="752" y="144"/>
                    </a:cubicBezTo>
                    <a:lnTo>
                      <a:pt x="752" y="607"/>
                    </a:ln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80" name="Freeform 6"/>
              <p:cNvSpPr>
                <a:spLocks/>
              </p:cNvSpPr>
              <p:nvPr/>
            </p:nvSpPr>
            <p:spPr bwMode="auto">
              <a:xfrm>
                <a:off x="1557" y="1082"/>
                <a:ext cx="5" cy="526"/>
              </a:xfrm>
              <a:custGeom>
                <a:avLst/>
                <a:gdLst>
                  <a:gd name="T0" fmla="*/ 6 w 6"/>
                  <a:gd name="T1" fmla="*/ 674 h 674"/>
                  <a:gd name="T2" fmla="*/ 6 w 6"/>
                  <a:gd name="T3" fmla="*/ 674 h 674"/>
                  <a:gd name="T4" fmla="*/ 0 w 6"/>
                  <a:gd name="T5" fmla="*/ 674 h 674"/>
                  <a:gd name="T6" fmla="*/ 0 w 6"/>
                  <a:gd name="T7" fmla="*/ 0 h 674"/>
                  <a:gd name="T8" fmla="*/ 6 w 6"/>
                  <a:gd name="T9" fmla="*/ 0 h 674"/>
                  <a:gd name="T10" fmla="*/ 6 w 6"/>
                  <a:gd name="T11" fmla="*/ 674 h 674"/>
                </a:gdLst>
                <a:ahLst/>
                <a:cxnLst>
                  <a:cxn ang="0">
                    <a:pos x="T0" y="T1"/>
                  </a:cxn>
                  <a:cxn ang="0">
                    <a:pos x="T2" y="T3"/>
                  </a:cxn>
                  <a:cxn ang="0">
                    <a:pos x="T4" y="T5"/>
                  </a:cxn>
                  <a:cxn ang="0">
                    <a:pos x="T6" y="T7"/>
                  </a:cxn>
                  <a:cxn ang="0">
                    <a:pos x="T8" y="T9"/>
                  </a:cxn>
                  <a:cxn ang="0">
                    <a:pos x="T10" y="T11"/>
                  </a:cxn>
                </a:cxnLst>
                <a:rect l="0" t="0" r="r" b="b"/>
                <a:pathLst>
                  <a:path w="6" h="674">
                    <a:moveTo>
                      <a:pt x="6" y="674"/>
                    </a:moveTo>
                    <a:lnTo>
                      <a:pt x="6" y="674"/>
                    </a:lnTo>
                    <a:lnTo>
                      <a:pt x="0" y="674"/>
                    </a:lnTo>
                    <a:lnTo>
                      <a:pt x="0" y="0"/>
                    </a:lnTo>
                    <a:lnTo>
                      <a:pt x="6" y="0"/>
                    </a:lnTo>
                    <a:lnTo>
                      <a:pt x="6" y="674"/>
                    </a:ln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81" name="Freeform 7"/>
              <p:cNvSpPr>
                <a:spLocks/>
              </p:cNvSpPr>
              <p:nvPr/>
            </p:nvSpPr>
            <p:spPr bwMode="auto">
              <a:xfrm>
                <a:off x="1615" y="1164"/>
                <a:ext cx="81" cy="88"/>
              </a:xfrm>
              <a:custGeom>
                <a:avLst/>
                <a:gdLst>
                  <a:gd name="T0" fmla="*/ 83 w 104"/>
                  <a:gd name="T1" fmla="*/ 111 h 113"/>
                  <a:gd name="T2" fmla="*/ 83 w 104"/>
                  <a:gd name="T3" fmla="*/ 111 h 113"/>
                  <a:gd name="T4" fmla="*/ 104 w 104"/>
                  <a:gd name="T5" fmla="*/ 111 h 113"/>
                  <a:gd name="T6" fmla="*/ 104 w 104"/>
                  <a:gd name="T7" fmla="*/ 51 h 113"/>
                  <a:gd name="T8" fmla="*/ 60 w 104"/>
                  <a:gd name="T9" fmla="*/ 51 h 113"/>
                  <a:gd name="T10" fmla="*/ 60 w 104"/>
                  <a:gd name="T11" fmla="*/ 75 h 113"/>
                  <a:gd name="T12" fmla="*/ 75 w 104"/>
                  <a:gd name="T13" fmla="*/ 75 h 113"/>
                  <a:gd name="T14" fmla="*/ 58 w 104"/>
                  <a:gd name="T15" fmla="*/ 87 h 113"/>
                  <a:gd name="T16" fmla="*/ 34 w 104"/>
                  <a:gd name="T17" fmla="*/ 59 h 113"/>
                  <a:gd name="T18" fmla="*/ 56 w 104"/>
                  <a:gd name="T19" fmla="*/ 27 h 113"/>
                  <a:gd name="T20" fmla="*/ 71 w 104"/>
                  <a:gd name="T21" fmla="*/ 41 h 113"/>
                  <a:gd name="T22" fmla="*/ 103 w 104"/>
                  <a:gd name="T23" fmla="*/ 41 h 113"/>
                  <a:gd name="T24" fmla="*/ 53 w 104"/>
                  <a:gd name="T25" fmla="*/ 0 h 113"/>
                  <a:gd name="T26" fmla="*/ 0 w 104"/>
                  <a:gd name="T27" fmla="*/ 58 h 113"/>
                  <a:gd name="T28" fmla="*/ 52 w 104"/>
                  <a:gd name="T29" fmla="*/ 113 h 113"/>
                  <a:gd name="T30" fmla="*/ 82 w 104"/>
                  <a:gd name="T31" fmla="*/ 100 h 113"/>
                  <a:gd name="T32" fmla="*/ 83 w 104"/>
                  <a:gd name="T3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4" h="113">
                    <a:moveTo>
                      <a:pt x="83" y="111"/>
                    </a:moveTo>
                    <a:lnTo>
                      <a:pt x="83" y="111"/>
                    </a:lnTo>
                    <a:lnTo>
                      <a:pt x="104" y="111"/>
                    </a:lnTo>
                    <a:lnTo>
                      <a:pt x="104" y="51"/>
                    </a:lnTo>
                    <a:lnTo>
                      <a:pt x="60" y="51"/>
                    </a:lnTo>
                    <a:lnTo>
                      <a:pt x="60" y="75"/>
                    </a:lnTo>
                    <a:lnTo>
                      <a:pt x="75" y="75"/>
                    </a:lnTo>
                    <a:cubicBezTo>
                      <a:pt x="73" y="83"/>
                      <a:pt x="66" y="87"/>
                      <a:pt x="58" y="87"/>
                    </a:cubicBezTo>
                    <a:cubicBezTo>
                      <a:pt x="38" y="87"/>
                      <a:pt x="34" y="69"/>
                      <a:pt x="34" y="59"/>
                    </a:cubicBezTo>
                    <a:cubicBezTo>
                      <a:pt x="34" y="51"/>
                      <a:pt x="33" y="27"/>
                      <a:pt x="56" y="27"/>
                    </a:cubicBezTo>
                    <a:cubicBezTo>
                      <a:pt x="63" y="27"/>
                      <a:pt x="70" y="33"/>
                      <a:pt x="71" y="41"/>
                    </a:cubicBezTo>
                    <a:lnTo>
                      <a:pt x="103" y="41"/>
                    </a:lnTo>
                    <a:cubicBezTo>
                      <a:pt x="98" y="15"/>
                      <a:pt x="81" y="0"/>
                      <a:pt x="53" y="0"/>
                    </a:cubicBezTo>
                    <a:cubicBezTo>
                      <a:pt x="29" y="0"/>
                      <a:pt x="0" y="17"/>
                      <a:pt x="0" y="58"/>
                    </a:cubicBezTo>
                    <a:cubicBezTo>
                      <a:pt x="0" y="89"/>
                      <a:pt x="20" y="113"/>
                      <a:pt x="52" y="113"/>
                    </a:cubicBezTo>
                    <a:cubicBezTo>
                      <a:pt x="64" y="113"/>
                      <a:pt x="75" y="109"/>
                      <a:pt x="82" y="100"/>
                    </a:cubicBezTo>
                    <a:lnTo>
                      <a:pt x="83" y="111"/>
                    </a:ln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82" name="Freeform 8"/>
              <p:cNvSpPr>
                <a:spLocks noEditPoints="1"/>
              </p:cNvSpPr>
              <p:nvPr/>
            </p:nvSpPr>
            <p:spPr bwMode="auto">
              <a:xfrm>
                <a:off x="1710" y="1167"/>
                <a:ext cx="79" cy="84"/>
              </a:xfrm>
              <a:custGeom>
                <a:avLst/>
                <a:gdLst>
                  <a:gd name="T0" fmla="*/ 0 w 101"/>
                  <a:gd name="T1" fmla="*/ 108 h 108"/>
                  <a:gd name="T2" fmla="*/ 0 w 101"/>
                  <a:gd name="T3" fmla="*/ 108 h 108"/>
                  <a:gd name="T4" fmla="*/ 33 w 101"/>
                  <a:gd name="T5" fmla="*/ 108 h 108"/>
                  <a:gd name="T6" fmla="*/ 33 w 101"/>
                  <a:gd name="T7" fmla="*/ 70 h 108"/>
                  <a:gd name="T8" fmla="*/ 51 w 101"/>
                  <a:gd name="T9" fmla="*/ 70 h 108"/>
                  <a:gd name="T10" fmla="*/ 65 w 101"/>
                  <a:gd name="T11" fmla="*/ 91 h 108"/>
                  <a:gd name="T12" fmla="*/ 68 w 101"/>
                  <a:gd name="T13" fmla="*/ 108 h 108"/>
                  <a:gd name="T14" fmla="*/ 101 w 101"/>
                  <a:gd name="T15" fmla="*/ 108 h 108"/>
                  <a:gd name="T16" fmla="*/ 98 w 101"/>
                  <a:gd name="T17" fmla="*/ 85 h 108"/>
                  <a:gd name="T18" fmla="*/ 82 w 101"/>
                  <a:gd name="T19" fmla="*/ 58 h 108"/>
                  <a:gd name="T20" fmla="*/ 98 w 101"/>
                  <a:gd name="T21" fmla="*/ 31 h 108"/>
                  <a:gd name="T22" fmla="*/ 63 w 101"/>
                  <a:gd name="T23" fmla="*/ 0 h 108"/>
                  <a:gd name="T24" fmla="*/ 0 w 101"/>
                  <a:gd name="T25" fmla="*/ 0 h 108"/>
                  <a:gd name="T26" fmla="*/ 0 w 101"/>
                  <a:gd name="T27" fmla="*/ 108 h 108"/>
                  <a:gd name="T28" fmla="*/ 33 w 101"/>
                  <a:gd name="T29" fmla="*/ 26 h 108"/>
                  <a:gd name="T30" fmla="*/ 33 w 101"/>
                  <a:gd name="T31" fmla="*/ 26 h 108"/>
                  <a:gd name="T32" fmla="*/ 48 w 101"/>
                  <a:gd name="T33" fmla="*/ 26 h 108"/>
                  <a:gd name="T34" fmla="*/ 65 w 101"/>
                  <a:gd name="T35" fmla="*/ 36 h 108"/>
                  <a:gd name="T36" fmla="*/ 50 w 101"/>
                  <a:gd name="T37" fmla="*/ 47 h 108"/>
                  <a:gd name="T38" fmla="*/ 33 w 101"/>
                  <a:gd name="T39" fmla="*/ 47 h 108"/>
                  <a:gd name="T40" fmla="*/ 33 w 101"/>
                  <a:gd name="T41" fmla="*/ 2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1" h="108">
                    <a:moveTo>
                      <a:pt x="0" y="108"/>
                    </a:moveTo>
                    <a:lnTo>
                      <a:pt x="0" y="108"/>
                    </a:lnTo>
                    <a:lnTo>
                      <a:pt x="33" y="108"/>
                    </a:lnTo>
                    <a:lnTo>
                      <a:pt x="33" y="70"/>
                    </a:lnTo>
                    <a:lnTo>
                      <a:pt x="51" y="70"/>
                    </a:lnTo>
                    <a:cubicBezTo>
                      <a:pt x="64" y="70"/>
                      <a:pt x="65" y="81"/>
                      <a:pt x="65" y="91"/>
                    </a:cubicBezTo>
                    <a:cubicBezTo>
                      <a:pt x="66" y="97"/>
                      <a:pt x="67" y="102"/>
                      <a:pt x="68" y="108"/>
                    </a:cubicBezTo>
                    <a:lnTo>
                      <a:pt x="101" y="108"/>
                    </a:lnTo>
                    <a:cubicBezTo>
                      <a:pt x="98" y="103"/>
                      <a:pt x="98" y="90"/>
                      <a:pt x="98" y="85"/>
                    </a:cubicBezTo>
                    <a:cubicBezTo>
                      <a:pt x="97" y="71"/>
                      <a:pt x="91" y="61"/>
                      <a:pt x="82" y="58"/>
                    </a:cubicBezTo>
                    <a:cubicBezTo>
                      <a:pt x="93" y="54"/>
                      <a:pt x="98" y="42"/>
                      <a:pt x="98" y="31"/>
                    </a:cubicBezTo>
                    <a:cubicBezTo>
                      <a:pt x="98" y="10"/>
                      <a:pt x="82" y="0"/>
                      <a:pt x="63" y="0"/>
                    </a:cubicBezTo>
                    <a:lnTo>
                      <a:pt x="0" y="0"/>
                    </a:lnTo>
                    <a:lnTo>
                      <a:pt x="0" y="108"/>
                    </a:lnTo>
                    <a:close/>
                    <a:moveTo>
                      <a:pt x="33" y="26"/>
                    </a:moveTo>
                    <a:lnTo>
                      <a:pt x="33" y="26"/>
                    </a:lnTo>
                    <a:lnTo>
                      <a:pt x="48" y="26"/>
                    </a:lnTo>
                    <a:cubicBezTo>
                      <a:pt x="61" y="26"/>
                      <a:pt x="65" y="30"/>
                      <a:pt x="65" y="36"/>
                    </a:cubicBezTo>
                    <a:cubicBezTo>
                      <a:pt x="65" y="46"/>
                      <a:pt x="56" y="47"/>
                      <a:pt x="50" y="47"/>
                    </a:cubicBezTo>
                    <a:lnTo>
                      <a:pt x="33" y="47"/>
                    </a:lnTo>
                    <a:lnTo>
                      <a:pt x="33" y="26"/>
                    </a:ln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83" name="Freeform 9"/>
              <p:cNvSpPr>
                <a:spLocks noEditPoints="1"/>
              </p:cNvSpPr>
              <p:nvPr/>
            </p:nvSpPr>
            <p:spPr bwMode="auto">
              <a:xfrm>
                <a:off x="1795" y="1164"/>
                <a:ext cx="85" cy="88"/>
              </a:xfrm>
              <a:custGeom>
                <a:avLst/>
                <a:gdLst>
                  <a:gd name="T0" fmla="*/ 0 w 109"/>
                  <a:gd name="T1" fmla="*/ 57 h 113"/>
                  <a:gd name="T2" fmla="*/ 0 w 109"/>
                  <a:gd name="T3" fmla="*/ 57 h 113"/>
                  <a:gd name="T4" fmla="*/ 55 w 109"/>
                  <a:gd name="T5" fmla="*/ 113 h 113"/>
                  <a:gd name="T6" fmla="*/ 109 w 109"/>
                  <a:gd name="T7" fmla="*/ 57 h 113"/>
                  <a:gd name="T8" fmla="*/ 55 w 109"/>
                  <a:gd name="T9" fmla="*/ 0 h 113"/>
                  <a:gd name="T10" fmla="*/ 0 w 109"/>
                  <a:gd name="T11" fmla="*/ 57 h 113"/>
                  <a:gd name="T12" fmla="*/ 33 w 109"/>
                  <a:gd name="T13" fmla="*/ 57 h 113"/>
                  <a:gd name="T14" fmla="*/ 33 w 109"/>
                  <a:gd name="T15" fmla="*/ 57 h 113"/>
                  <a:gd name="T16" fmla="*/ 55 w 109"/>
                  <a:gd name="T17" fmla="*/ 27 h 113"/>
                  <a:gd name="T18" fmla="*/ 76 w 109"/>
                  <a:gd name="T19" fmla="*/ 57 h 113"/>
                  <a:gd name="T20" fmla="*/ 55 w 109"/>
                  <a:gd name="T21" fmla="*/ 87 h 113"/>
                  <a:gd name="T22" fmla="*/ 33 w 109"/>
                  <a:gd name="T23" fmla="*/ 57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9" h="113">
                    <a:moveTo>
                      <a:pt x="0" y="57"/>
                    </a:moveTo>
                    <a:lnTo>
                      <a:pt x="0" y="57"/>
                    </a:lnTo>
                    <a:cubicBezTo>
                      <a:pt x="0" y="90"/>
                      <a:pt x="22" y="113"/>
                      <a:pt x="55" y="113"/>
                    </a:cubicBezTo>
                    <a:cubicBezTo>
                      <a:pt x="87" y="113"/>
                      <a:pt x="109" y="90"/>
                      <a:pt x="109" y="57"/>
                    </a:cubicBezTo>
                    <a:cubicBezTo>
                      <a:pt x="109" y="24"/>
                      <a:pt x="87" y="0"/>
                      <a:pt x="55" y="0"/>
                    </a:cubicBezTo>
                    <a:cubicBezTo>
                      <a:pt x="22" y="0"/>
                      <a:pt x="0" y="24"/>
                      <a:pt x="0" y="57"/>
                    </a:cubicBezTo>
                    <a:close/>
                    <a:moveTo>
                      <a:pt x="33" y="57"/>
                    </a:moveTo>
                    <a:lnTo>
                      <a:pt x="33" y="57"/>
                    </a:lnTo>
                    <a:cubicBezTo>
                      <a:pt x="33" y="33"/>
                      <a:pt x="46" y="27"/>
                      <a:pt x="55" y="27"/>
                    </a:cubicBezTo>
                    <a:cubicBezTo>
                      <a:pt x="63" y="27"/>
                      <a:pt x="76" y="33"/>
                      <a:pt x="76" y="57"/>
                    </a:cubicBezTo>
                    <a:cubicBezTo>
                      <a:pt x="76" y="81"/>
                      <a:pt x="63" y="87"/>
                      <a:pt x="55" y="87"/>
                    </a:cubicBezTo>
                    <a:cubicBezTo>
                      <a:pt x="46" y="87"/>
                      <a:pt x="33" y="81"/>
                      <a:pt x="33" y="57"/>
                    </a:cubicBez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84" name="Freeform 10"/>
              <p:cNvSpPr>
                <a:spLocks/>
              </p:cNvSpPr>
              <p:nvPr/>
            </p:nvSpPr>
            <p:spPr bwMode="auto">
              <a:xfrm>
                <a:off x="1884" y="1167"/>
                <a:ext cx="115" cy="84"/>
              </a:xfrm>
              <a:custGeom>
                <a:avLst/>
                <a:gdLst>
                  <a:gd name="T0" fmla="*/ 148 w 148"/>
                  <a:gd name="T1" fmla="*/ 0 h 108"/>
                  <a:gd name="T2" fmla="*/ 148 w 148"/>
                  <a:gd name="T3" fmla="*/ 0 h 108"/>
                  <a:gd name="T4" fmla="*/ 115 w 148"/>
                  <a:gd name="T5" fmla="*/ 0 h 108"/>
                  <a:gd name="T6" fmla="*/ 102 w 148"/>
                  <a:gd name="T7" fmla="*/ 68 h 108"/>
                  <a:gd name="T8" fmla="*/ 101 w 148"/>
                  <a:gd name="T9" fmla="*/ 68 h 108"/>
                  <a:gd name="T10" fmla="*/ 89 w 148"/>
                  <a:gd name="T11" fmla="*/ 0 h 108"/>
                  <a:gd name="T12" fmla="*/ 59 w 148"/>
                  <a:gd name="T13" fmla="*/ 0 h 108"/>
                  <a:gd name="T14" fmla="*/ 46 w 148"/>
                  <a:gd name="T15" fmla="*/ 67 h 108"/>
                  <a:gd name="T16" fmla="*/ 46 w 148"/>
                  <a:gd name="T17" fmla="*/ 67 h 108"/>
                  <a:gd name="T18" fmla="*/ 33 w 148"/>
                  <a:gd name="T19" fmla="*/ 0 h 108"/>
                  <a:gd name="T20" fmla="*/ 0 w 148"/>
                  <a:gd name="T21" fmla="*/ 0 h 108"/>
                  <a:gd name="T22" fmla="*/ 30 w 148"/>
                  <a:gd name="T23" fmla="*/ 108 h 108"/>
                  <a:gd name="T24" fmla="*/ 62 w 148"/>
                  <a:gd name="T25" fmla="*/ 108 h 108"/>
                  <a:gd name="T26" fmla="*/ 73 w 148"/>
                  <a:gd name="T27" fmla="*/ 42 h 108"/>
                  <a:gd name="T28" fmla="*/ 74 w 148"/>
                  <a:gd name="T29" fmla="*/ 42 h 108"/>
                  <a:gd name="T30" fmla="*/ 85 w 148"/>
                  <a:gd name="T31" fmla="*/ 108 h 108"/>
                  <a:gd name="T32" fmla="*/ 118 w 148"/>
                  <a:gd name="T33" fmla="*/ 108 h 108"/>
                  <a:gd name="T34" fmla="*/ 148 w 148"/>
                  <a:gd name="T35"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8" h="108">
                    <a:moveTo>
                      <a:pt x="148" y="0"/>
                    </a:moveTo>
                    <a:lnTo>
                      <a:pt x="148" y="0"/>
                    </a:lnTo>
                    <a:lnTo>
                      <a:pt x="115" y="0"/>
                    </a:lnTo>
                    <a:lnTo>
                      <a:pt x="102" y="68"/>
                    </a:lnTo>
                    <a:lnTo>
                      <a:pt x="101" y="68"/>
                    </a:lnTo>
                    <a:lnTo>
                      <a:pt x="89" y="0"/>
                    </a:lnTo>
                    <a:lnTo>
                      <a:pt x="59" y="0"/>
                    </a:lnTo>
                    <a:lnTo>
                      <a:pt x="46" y="67"/>
                    </a:lnTo>
                    <a:lnTo>
                      <a:pt x="46" y="67"/>
                    </a:lnTo>
                    <a:lnTo>
                      <a:pt x="33" y="0"/>
                    </a:lnTo>
                    <a:lnTo>
                      <a:pt x="0" y="0"/>
                    </a:lnTo>
                    <a:lnTo>
                      <a:pt x="30" y="108"/>
                    </a:lnTo>
                    <a:lnTo>
                      <a:pt x="62" y="108"/>
                    </a:lnTo>
                    <a:lnTo>
                      <a:pt x="73" y="42"/>
                    </a:lnTo>
                    <a:lnTo>
                      <a:pt x="74" y="42"/>
                    </a:lnTo>
                    <a:lnTo>
                      <a:pt x="85" y="108"/>
                    </a:lnTo>
                    <a:lnTo>
                      <a:pt x="118" y="108"/>
                    </a:lnTo>
                    <a:lnTo>
                      <a:pt x="148" y="0"/>
                    </a:ln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85" name="Freeform 11"/>
              <p:cNvSpPr>
                <a:spLocks/>
              </p:cNvSpPr>
              <p:nvPr/>
            </p:nvSpPr>
            <p:spPr bwMode="auto">
              <a:xfrm>
                <a:off x="2002" y="1167"/>
                <a:ext cx="73" cy="84"/>
              </a:xfrm>
              <a:custGeom>
                <a:avLst/>
                <a:gdLst>
                  <a:gd name="T0" fmla="*/ 31 w 94"/>
                  <a:gd name="T1" fmla="*/ 108 h 108"/>
                  <a:gd name="T2" fmla="*/ 31 w 94"/>
                  <a:gd name="T3" fmla="*/ 108 h 108"/>
                  <a:gd name="T4" fmla="*/ 64 w 94"/>
                  <a:gd name="T5" fmla="*/ 108 h 108"/>
                  <a:gd name="T6" fmla="*/ 64 w 94"/>
                  <a:gd name="T7" fmla="*/ 28 h 108"/>
                  <a:gd name="T8" fmla="*/ 94 w 94"/>
                  <a:gd name="T9" fmla="*/ 28 h 108"/>
                  <a:gd name="T10" fmla="*/ 94 w 94"/>
                  <a:gd name="T11" fmla="*/ 0 h 108"/>
                  <a:gd name="T12" fmla="*/ 0 w 94"/>
                  <a:gd name="T13" fmla="*/ 0 h 108"/>
                  <a:gd name="T14" fmla="*/ 0 w 94"/>
                  <a:gd name="T15" fmla="*/ 28 h 108"/>
                  <a:gd name="T16" fmla="*/ 31 w 94"/>
                  <a:gd name="T17" fmla="*/ 28 h 108"/>
                  <a:gd name="T18" fmla="*/ 31 w 94"/>
                  <a:gd name="T19"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4" h="108">
                    <a:moveTo>
                      <a:pt x="31" y="108"/>
                    </a:moveTo>
                    <a:lnTo>
                      <a:pt x="31" y="108"/>
                    </a:lnTo>
                    <a:lnTo>
                      <a:pt x="64" y="108"/>
                    </a:lnTo>
                    <a:lnTo>
                      <a:pt x="64" y="28"/>
                    </a:lnTo>
                    <a:lnTo>
                      <a:pt x="94" y="28"/>
                    </a:lnTo>
                    <a:lnTo>
                      <a:pt x="94" y="0"/>
                    </a:lnTo>
                    <a:lnTo>
                      <a:pt x="0" y="0"/>
                    </a:lnTo>
                    <a:lnTo>
                      <a:pt x="0" y="28"/>
                    </a:lnTo>
                    <a:lnTo>
                      <a:pt x="31" y="28"/>
                    </a:lnTo>
                    <a:lnTo>
                      <a:pt x="31" y="108"/>
                    </a:ln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86" name="Freeform 12"/>
              <p:cNvSpPr>
                <a:spLocks/>
              </p:cNvSpPr>
              <p:nvPr/>
            </p:nvSpPr>
            <p:spPr bwMode="auto">
              <a:xfrm>
                <a:off x="2085" y="1167"/>
                <a:ext cx="76" cy="84"/>
              </a:xfrm>
              <a:custGeom>
                <a:avLst/>
                <a:gdLst>
                  <a:gd name="T0" fmla="*/ 0 w 97"/>
                  <a:gd name="T1" fmla="*/ 108 h 108"/>
                  <a:gd name="T2" fmla="*/ 0 w 97"/>
                  <a:gd name="T3" fmla="*/ 108 h 108"/>
                  <a:gd name="T4" fmla="*/ 33 w 97"/>
                  <a:gd name="T5" fmla="*/ 108 h 108"/>
                  <a:gd name="T6" fmla="*/ 33 w 97"/>
                  <a:gd name="T7" fmla="*/ 65 h 108"/>
                  <a:gd name="T8" fmla="*/ 64 w 97"/>
                  <a:gd name="T9" fmla="*/ 65 h 108"/>
                  <a:gd name="T10" fmla="*/ 64 w 97"/>
                  <a:gd name="T11" fmla="*/ 108 h 108"/>
                  <a:gd name="T12" fmla="*/ 97 w 97"/>
                  <a:gd name="T13" fmla="*/ 108 h 108"/>
                  <a:gd name="T14" fmla="*/ 97 w 97"/>
                  <a:gd name="T15" fmla="*/ 0 h 108"/>
                  <a:gd name="T16" fmla="*/ 64 w 97"/>
                  <a:gd name="T17" fmla="*/ 0 h 108"/>
                  <a:gd name="T18" fmla="*/ 64 w 97"/>
                  <a:gd name="T19" fmla="*/ 37 h 108"/>
                  <a:gd name="T20" fmla="*/ 33 w 97"/>
                  <a:gd name="T21" fmla="*/ 37 h 108"/>
                  <a:gd name="T22" fmla="*/ 33 w 97"/>
                  <a:gd name="T23" fmla="*/ 0 h 108"/>
                  <a:gd name="T24" fmla="*/ 0 w 97"/>
                  <a:gd name="T25" fmla="*/ 0 h 108"/>
                  <a:gd name="T26" fmla="*/ 0 w 97"/>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0" y="108"/>
                    </a:moveTo>
                    <a:lnTo>
                      <a:pt x="0" y="108"/>
                    </a:lnTo>
                    <a:lnTo>
                      <a:pt x="33" y="108"/>
                    </a:lnTo>
                    <a:lnTo>
                      <a:pt x="33" y="65"/>
                    </a:lnTo>
                    <a:lnTo>
                      <a:pt x="64" y="65"/>
                    </a:lnTo>
                    <a:lnTo>
                      <a:pt x="64" y="108"/>
                    </a:lnTo>
                    <a:lnTo>
                      <a:pt x="97" y="108"/>
                    </a:lnTo>
                    <a:lnTo>
                      <a:pt x="97" y="0"/>
                    </a:lnTo>
                    <a:lnTo>
                      <a:pt x="64" y="0"/>
                    </a:lnTo>
                    <a:lnTo>
                      <a:pt x="64" y="37"/>
                    </a:lnTo>
                    <a:lnTo>
                      <a:pt x="33" y="37"/>
                    </a:lnTo>
                    <a:lnTo>
                      <a:pt x="33" y="0"/>
                    </a:lnTo>
                    <a:lnTo>
                      <a:pt x="0" y="0"/>
                    </a:lnTo>
                    <a:lnTo>
                      <a:pt x="0" y="108"/>
                    </a:ln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131" name="Freeform 57"/>
              <p:cNvSpPr>
                <a:spLocks noEditPoints="1"/>
              </p:cNvSpPr>
              <p:nvPr/>
            </p:nvSpPr>
            <p:spPr bwMode="auto">
              <a:xfrm>
                <a:off x="1008" y="1178"/>
                <a:ext cx="390" cy="316"/>
              </a:xfrm>
              <a:custGeom>
                <a:avLst/>
                <a:gdLst>
                  <a:gd name="T0" fmla="*/ 438 w 500"/>
                  <a:gd name="T1" fmla="*/ 313 h 405"/>
                  <a:gd name="T2" fmla="*/ 438 w 500"/>
                  <a:gd name="T3" fmla="*/ 313 h 405"/>
                  <a:gd name="T4" fmla="*/ 424 w 500"/>
                  <a:gd name="T5" fmla="*/ 300 h 405"/>
                  <a:gd name="T6" fmla="*/ 438 w 500"/>
                  <a:gd name="T7" fmla="*/ 286 h 405"/>
                  <a:gd name="T8" fmla="*/ 451 w 500"/>
                  <a:gd name="T9" fmla="*/ 300 h 405"/>
                  <a:gd name="T10" fmla="*/ 438 w 500"/>
                  <a:gd name="T11" fmla="*/ 313 h 405"/>
                  <a:gd name="T12" fmla="*/ 481 w 500"/>
                  <a:gd name="T13" fmla="*/ 0 h 405"/>
                  <a:gd name="T14" fmla="*/ 481 w 500"/>
                  <a:gd name="T15" fmla="*/ 0 h 405"/>
                  <a:gd name="T16" fmla="*/ 481 w 500"/>
                  <a:gd name="T17" fmla="*/ 261 h 405"/>
                  <a:gd name="T18" fmla="*/ 19 w 500"/>
                  <a:gd name="T19" fmla="*/ 261 h 405"/>
                  <a:gd name="T20" fmla="*/ 19 w 500"/>
                  <a:gd name="T21" fmla="*/ 185 h 405"/>
                  <a:gd name="T22" fmla="*/ 0 w 500"/>
                  <a:gd name="T23" fmla="*/ 185 h 405"/>
                  <a:gd name="T24" fmla="*/ 0 w 500"/>
                  <a:gd name="T25" fmla="*/ 318 h 405"/>
                  <a:gd name="T26" fmla="*/ 32 w 500"/>
                  <a:gd name="T27" fmla="*/ 349 h 405"/>
                  <a:gd name="T28" fmla="*/ 178 w 500"/>
                  <a:gd name="T29" fmla="*/ 349 h 405"/>
                  <a:gd name="T30" fmla="*/ 178 w 500"/>
                  <a:gd name="T31" fmla="*/ 380 h 405"/>
                  <a:gd name="T32" fmla="*/ 129 w 500"/>
                  <a:gd name="T33" fmla="*/ 380 h 405"/>
                  <a:gd name="T34" fmla="*/ 124 w 500"/>
                  <a:gd name="T35" fmla="*/ 405 h 405"/>
                  <a:gd name="T36" fmla="*/ 376 w 500"/>
                  <a:gd name="T37" fmla="*/ 405 h 405"/>
                  <a:gd name="T38" fmla="*/ 371 w 500"/>
                  <a:gd name="T39" fmla="*/ 380 h 405"/>
                  <a:gd name="T40" fmla="*/ 322 w 500"/>
                  <a:gd name="T41" fmla="*/ 380 h 405"/>
                  <a:gd name="T42" fmla="*/ 322 w 500"/>
                  <a:gd name="T43" fmla="*/ 349 h 405"/>
                  <a:gd name="T44" fmla="*/ 469 w 500"/>
                  <a:gd name="T45" fmla="*/ 349 h 405"/>
                  <a:gd name="T46" fmla="*/ 500 w 500"/>
                  <a:gd name="T47" fmla="*/ 318 h 405"/>
                  <a:gd name="T48" fmla="*/ 500 w 500"/>
                  <a:gd name="T49" fmla="*/ 0 h 405"/>
                  <a:gd name="T50" fmla="*/ 481 w 500"/>
                  <a:gd name="T51" fmla="*/ 0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0" h="405">
                    <a:moveTo>
                      <a:pt x="438" y="313"/>
                    </a:moveTo>
                    <a:lnTo>
                      <a:pt x="438" y="313"/>
                    </a:lnTo>
                    <a:cubicBezTo>
                      <a:pt x="430" y="313"/>
                      <a:pt x="424" y="307"/>
                      <a:pt x="424" y="300"/>
                    </a:cubicBezTo>
                    <a:cubicBezTo>
                      <a:pt x="424" y="292"/>
                      <a:pt x="430" y="286"/>
                      <a:pt x="438" y="286"/>
                    </a:cubicBezTo>
                    <a:cubicBezTo>
                      <a:pt x="445" y="286"/>
                      <a:pt x="451" y="292"/>
                      <a:pt x="451" y="300"/>
                    </a:cubicBezTo>
                    <a:cubicBezTo>
                      <a:pt x="451" y="307"/>
                      <a:pt x="445" y="313"/>
                      <a:pt x="438" y="313"/>
                    </a:cubicBezTo>
                    <a:close/>
                    <a:moveTo>
                      <a:pt x="481" y="0"/>
                    </a:moveTo>
                    <a:lnTo>
                      <a:pt x="481" y="0"/>
                    </a:lnTo>
                    <a:lnTo>
                      <a:pt x="481" y="261"/>
                    </a:lnTo>
                    <a:lnTo>
                      <a:pt x="19" y="261"/>
                    </a:lnTo>
                    <a:lnTo>
                      <a:pt x="19" y="185"/>
                    </a:lnTo>
                    <a:lnTo>
                      <a:pt x="0" y="185"/>
                    </a:lnTo>
                    <a:lnTo>
                      <a:pt x="0" y="318"/>
                    </a:lnTo>
                    <a:cubicBezTo>
                      <a:pt x="0" y="335"/>
                      <a:pt x="15" y="349"/>
                      <a:pt x="32" y="349"/>
                    </a:cubicBezTo>
                    <a:lnTo>
                      <a:pt x="178" y="349"/>
                    </a:lnTo>
                    <a:lnTo>
                      <a:pt x="178" y="380"/>
                    </a:lnTo>
                    <a:lnTo>
                      <a:pt x="129" y="380"/>
                    </a:lnTo>
                    <a:lnTo>
                      <a:pt x="124" y="405"/>
                    </a:lnTo>
                    <a:lnTo>
                      <a:pt x="376" y="405"/>
                    </a:lnTo>
                    <a:lnTo>
                      <a:pt x="371" y="380"/>
                    </a:lnTo>
                    <a:lnTo>
                      <a:pt x="322" y="380"/>
                    </a:lnTo>
                    <a:lnTo>
                      <a:pt x="322" y="349"/>
                    </a:lnTo>
                    <a:lnTo>
                      <a:pt x="469" y="349"/>
                    </a:lnTo>
                    <a:cubicBezTo>
                      <a:pt x="486" y="349"/>
                      <a:pt x="500" y="335"/>
                      <a:pt x="500" y="318"/>
                    </a:cubicBezTo>
                    <a:lnTo>
                      <a:pt x="500" y="0"/>
                    </a:lnTo>
                    <a:lnTo>
                      <a:pt x="481" y="0"/>
                    </a:ln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132" name="Freeform 58"/>
              <p:cNvSpPr>
                <a:spLocks/>
              </p:cNvSpPr>
              <p:nvPr/>
            </p:nvSpPr>
            <p:spPr bwMode="auto">
              <a:xfrm>
                <a:off x="994" y="1148"/>
                <a:ext cx="412" cy="207"/>
              </a:xfrm>
              <a:custGeom>
                <a:avLst/>
                <a:gdLst>
                  <a:gd name="T0" fmla="*/ 501 w 529"/>
                  <a:gd name="T1" fmla="*/ 0 h 266"/>
                  <a:gd name="T2" fmla="*/ 501 w 529"/>
                  <a:gd name="T3" fmla="*/ 0 h 266"/>
                  <a:gd name="T4" fmla="*/ 472 w 529"/>
                  <a:gd name="T5" fmla="*/ 28 h 266"/>
                  <a:gd name="T6" fmla="*/ 482 w 529"/>
                  <a:gd name="T7" fmla="*/ 49 h 266"/>
                  <a:gd name="T8" fmla="*/ 386 w 529"/>
                  <a:gd name="T9" fmla="*/ 196 h 266"/>
                  <a:gd name="T10" fmla="*/ 380 w 529"/>
                  <a:gd name="T11" fmla="*/ 196 h 266"/>
                  <a:gd name="T12" fmla="*/ 379 w 529"/>
                  <a:gd name="T13" fmla="*/ 196 h 266"/>
                  <a:gd name="T14" fmla="*/ 307 w 529"/>
                  <a:gd name="T15" fmla="*/ 103 h 266"/>
                  <a:gd name="T16" fmla="*/ 322 w 529"/>
                  <a:gd name="T17" fmla="*/ 78 h 266"/>
                  <a:gd name="T18" fmla="*/ 294 w 529"/>
                  <a:gd name="T19" fmla="*/ 50 h 266"/>
                  <a:gd name="T20" fmla="*/ 265 w 529"/>
                  <a:gd name="T21" fmla="*/ 78 h 266"/>
                  <a:gd name="T22" fmla="*/ 269 w 529"/>
                  <a:gd name="T23" fmla="*/ 93 h 266"/>
                  <a:gd name="T24" fmla="*/ 206 w 529"/>
                  <a:gd name="T25" fmla="*/ 159 h 266"/>
                  <a:gd name="T26" fmla="*/ 194 w 529"/>
                  <a:gd name="T27" fmla="*/ 156 h 266"/>
                  <a:gd name="T28" fmla="*/ 173 w 529"/>
                  <a:gd name="T29" fmla="*/ 165 h 266"/>
                  <a:gd name="T30" fmla="*/ 138 w 529"/>
                  <a:gd name="T31" fmla="*/ 148 h 266"/>
                  <a:gd name="T32" fmla="*/ 110 w 529"/>
                  <a:gd name="T33" fmla="*/ 122 h 266"/>
                  <a:gd name="T34" fmla="*/ 81 w 529"/>
                  <a:gd name="T35" fmla="*/ 150 h 266"/>
                  <a:gd name="T36" fmla="*/ 86 w 529"/>
                  <a:gd name="T37" fmla="*/ 165 h 266"/>
                  <a:gd name="T38" fmla="*/ 38 w 529"/>
                  <a:gd name="T39" fmla="*/ 211 h 266"/>
                  <a:gd name="T40" fmla="*/ 28 w 529"/>
                  <a:gd name="T41" fmla="*/ 209 h 266"/>
                  <a:gd name="T42" fmla="*/ 0 w 529"/>
                  <a:gd name="T43" fmla="*/ 238 h 266"/>
                  <a:gd name="T44" fmla="*/ 28 w 529"/>
                  <a:gd name="T45" fmla="*/ 266 h 266"/>
                  <a:gd name="T46" fmla="*/ 57 w 529"/>
                  <a:gd name="T47" fmla="*/ 238 h 266"/>
                  <a:gd name="T48" fmla="*/ 51 w 529"/>
                  <a:gd name="T49" fmla="*/ 220 h 266"/>
                  <a:gd name="T50" fmla="*/ 98 w 529"/>
                  <a:gd name="T51" fmla="*/ 176 h 266"/>
                  <a:gd name="T52" fmla="*/ 110 w 529"/>
                  <a:gd name="T53" fmla="*/ 178 h 266"/>
                  <a:gd name="T54" fmla="*/ 134 w 529"/>
                  <a:gd name="T55" fmla="*/ 164 h 266"/>
                  <a:gd name="T56" fmla="*/ 166 w 529"/>
                  <a:gd name="T57" fmla="*/ 180 h 266"/>
                  <a:gd name="T58" fmla="*/ 166 w 529"/>
                  <a:gd name="T59" fmla="*/ 184 h 266"/>
                  <a:gd name="T60" fmla="*/ 194 w 529"/>
                  <a:gd name="T61" fmla="*/ 213 h 266"/>
                  <a:gd name="T62" fmla="*/ 223 w 529"/>
                  <a:gd name="T63" fmla="*/ 184 h 266"/>
                  <a:gd name="T64" fmla="*/ 218 w 529"/>
                  <a:gd name="T65" fmla="*/ 169 h 266"/>
                  <a:gd name="T66" fmla="*/ 282 w 529"/>
                  <a:gd name="T67" fmla="*/ 103 h 266"/>
                  <a:gd name="T68" fmla="*/ 290 w 529"/>
                  <a:gd name="T69" fmla="*/ 106 h 266"/>
                  <a:gd name="T70" fmla="*/ 363 w 529"/>
                  <a:gd name="T71" fmla="*/ 201 h 266"/>
                  <a:gd name="T72" fmla="*/ 351 w 529"/>
                  <a:gd name="T73" fmla="*/ 224 h 266"/>
                  <a:gd name="T74" fmla="*/ 380 w 529"/>
                  <a:gd name="T75" fmla="*/ 252 h 266"/>
                  <a:gd name="T76" fmla="*/ 408 w 529"/>
                  <a:gd name="T77" fmla="*/ 224 h 266"/>
                  <a:gd name="T78" fmla="*/ 400 w 529"/>
                  <a:gd name="T79" fmla="*/ 204 h 266"/>
                  <a:gd name="T80" fmla="*/ 496 w 529"/>
                  <a:gd name="T81" fmla="*/ 56 h 266"/>
                  <a:gd name="T82" fmla="*/ 501 w 529"/>
                  <a:gd name="T83" fmla="*/ 56 h 266"/>
                  <a:gd name="T84" fmla="*/ 529 w 529"/>
                  <a:gd name="T85" fmla="*/ 28 h 266"/>
                  <a:gd name="T86" fmla="*/ 501 w 529"/>
                  <a:gd name="T87"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9" h="266">
                    <a:moveTo>
                      <a:pt x="501" y="0"/>
                    </a:moveTo>
                    <a:lnTo>
                      <a:pt x="501" y="0"/>
                    </a:lnTo>
                    <a:cubicBezTo>
                      <a:pt x="485" y="0"/>
                      <a:pt x="472" y="12"/>
                      <a:pt x="472" y="28"/>
                    </a:cubicBezTo>
                    <a:cubicBezTo>
                      <a:pt x="472" y="36"/>
                      <a:pt x="476" y="44"/>
                      <a:pt x="482" y="49"/>
                    </a:cubicBezTo>
                    <a:lnTo>
                      <a:pt x="386" y="196"/>
                    </a:lnTo>
                    <a:cubicBezTo>
                      <a:pt x="384" y="196"/>
                      <a:pt x="382" y="196"/>
                      <a:pt x="380" y="196"/>
                    </a:cubicBezTo>
                    <a:cubicBezTo>
                      <a:pt x="379" y="196"/>
                      <a:pt x="379" y="196"/>
                      <a:pt x="379" y="196"/>
                    </a:cubicBezTo>
                    <a:lnTo>
                      <a:pt x="307" y="103"/>
                    </a:lnTo>
                    <a:cubicBezTo>
                      <a:pt x="316" y="98"/>
                      <a:pt x="322" y="89"/>
                      <a:pt x="322" y="78"/>
                    </a:cubicBezTo>
                    <a:cubicBezTo>
                      <a:pt x="322" y="62"/>
                      <a:pt x="309" y="50"/>
                      <a:pt x="294" y="50"/>
                    </a:cubicBezTo>
                    <a:cubicBezTo>
                      <a:pt x="278" y="50"/>
                      <a:pt x="265" y="62"/>
                      <a:pt x="265" y="78"/>
                    </a:cubicBezTo>
                    <a:cubicBezTo>
                      <a:pt x="265" y="83"/>
                      <a:pt x="267" y="88"/>
                      <a:pt x="269" y="93"/>
                    </a:cubicBezTo>
                    <a:lnTo>
                      <a:pt x="206" y="159"/>
                    </a:lnTo>
                    <a:cubicBezTo>
                      <a:pt x="202" y="157"/>
                      <a:pt x="198" y="156"/>
                      <a:pt x="194" y="156"/>
                    </a:cubicBezTo>
                    <a:cubicBezTo>
                      <a:pt x="186" y="156"/>
                      <a:pt x="178" y="160"/>
                      <a:pt x="173" y="165"/>
                    </a:cubicBezTo>
                    <a:lnTo>
                      <a:pt x="138" y="148"/>
                    </a:lnTo>
                    <a:cubicBezTo>
                      <a:pt x="137" y="134"/>
                      <a:pt x="125" y="122"/>
                      <a:pt x="110" y="122"/>
                    </a:cubicBezTo>
                    <a:cubicBezTo>
                      <a:pt x="94" y="122"/>
                      <a:pt x="81" y="134"/>
                      <a:pt x="81" y="150"/>
                    </a:cubicBezTo>
                    <a:cubicBezTo>
                      <a:pt x="81" y="156"/>
                      <a:pt x="83" y="161"/>
                      <a:pt x="86" y="165"/>
                    </a:cubicBezTo>
                    <a:lnTo>
                      <a:pt x="38" y="211"/>
                    </a:lnTo>
                    <a:cubicBezTo>
                      <a:pt x="35" y="210"/>
                      <a:pt x="32" y="209"/>
                      <a:pt x="28" y="209"/>
                    </a:cubicBezTo>
                    <a:cubicBezTo>
                      <a:pt x="13" y="209"/>
                      <a:pt x="0" y="222"/>
                      <a:pt x="0" y="238"/>
                    </a:cubicBezTo>
                    <a:cubicBezTo>
                      <a:pt x="0" y="253"/>
                      <a:pt x="13" y="266"/>
                      <a:pt x="28" y="266"/>
                    </a:cubicBezTo>
                    <a:cubicBezTo>
                      <a:pt x="44" y="266"/>
                      <a:pt x="57" y="253"/>
                      <a:pt x="57" y="238"/>
                    </a:cubicBezTo>
                    <a:cubicBezTo>
                      <a:pt x="57" y="231"/>
                      <a:pt x="55" y="225"/>
                      <a:pt x="51" y="220"/>
                    </a:cubicBezTo>
                    <a:lnTo>
                      <a:pt x="98" y="176"/>
                    </a:lnTo>
                    <a:cubicBezTo>
                      <a:pt x="101" y="177"/>
                      <a:pt x="105" y="178"/>
                      <a:pt x="110" y="178"/>
                    </a:cubicBezTo>
                    <a:cubicBezTo>
                      <a:pt x="120" y="178"/>
                      <a:pt x="129" y="172"/>
                      <a:pt x="134" y="164"/>
                    </a:cubicBezTo>
                    <a:lnTo>
                      <a:pt x="166" y="180"/>
                    </a:lnTo>
                    <a:cubicBezTo>
                      <a:pt x="166" y="181"/>
                      <a:pt x="166" y="183"/>
                      <a:pt x="166" y="184"/>
                    </a:cubicBezTo>
                    <a:cubicBezTo>
                      <a:pt x="166" y="200"/>
                      <a:pt x="178" y="213"/>
                      <a:pt x="194" y="213"/>
                    </a:cubicBezTo>
                    <a:cubicBezTo>
                      <a:pt x="210" y="213"/>
                      <a:pt x="223" y="200"/>
                      <a:pt x="223" y="184"/>
                    </a:cubicBezTo>
                    <a:cubicBezTo>
                      <a:pt x="223" y="179"/>
                      <a:pt x="221" y="173"/>
                      <a:pt x="218" y="169"/>
                    </a:cubicBezTo>
                    <a:lnTo>
                      <a:pt x="282" y="103"/>
                    </a:lnTo>
                    <a:cubicBezTo>
                      <a:pt x="284" y="104"/>
                      <a:pt x="287" y="105"/>
                      <a:pt x="290" y="106"/>
                    </a:cubicBezTo>
                    <a:lnTo>
                      <a:pt x="363" y="201"/>
                    </a:lnTo>
                    <a:cubicBezTo>
                      <a:pt x="356" y="206"/>
                      <a:pt x="351" y="214"/>
                      <a:pt x="351" y="224"/>
                    </a:cubicBezTo>
                    <a:cubicBezTo>
                      <a:pt x="351" y="239"/>
                      <a:pt x="364" y="252"/>
                      <a:pt x="380" y="252"/>
                    </a:cubicBezTo>
                    <a:cubicBezTo>
                      <a:pt x="395" y="252"/>
                      <a:pt x="408" y="239"/>
                      <a:pt x="408" y="224"/>
                    </a:cubicBezTo>
                    <a:cubicBezTo>
                      <a:pt x="408" y="216"/>
                      <a:pt x="405" y="209"/>
                      <a:pt x="400" y="204"/>
                    </a:cubicBezTo>
                    <a:lnTo>
                      <a:pt x="496" y="56"/>
                    </a:lnTo>
                    <a:cubicBezTo>
                      <a:pt x="498" y="56"/>
                      <a:pt x="499" y="56"/>
                      <a:pt x="501" y="56"/>
                    </a:cubicBezTo>
                    <a:cubicBezTo>
                      <a:pt x="516" y="56"/>
                      <a:pt x="529" y="43"/>
                      <a:pt x="529" y="28"/>
                    </a:cubicBezTo>
                    <a:cubicBezTo>
                      <a:pt x="529" y="12"/>
                      <a:pt x="516" y="0"/>
                      <a:pt x="501" y="0"/>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133" name="Freeform 59"/>
              <p:cNvSpPr>
                <a:spLocks/>
              </p:cNvSpPr>
              <p:nvPr/>
            </p:nvSpPr>
            <p:spPr bwMode="auto">
              <a:xfrm>
                <a:off x="917" y="1739"/>
                <a:ext cx="585" cy="586"/>
              </a:xfrm>
              <a:custGeom>
                <a:avLst/>
                <a:gdLst>
                  <a:gd name="T0" fmla="*/ 751 w 751"/>
                  <a:gd name="T1" fmla="*/ 607 h 751"/>
                  <a:gd name="T2" fmla="*/ 751 w 751"/>
                  <a:gd name="T3" fmla="*/ 607 h 751"/>
                  <a:gd name="T4" fmla="*/ 607 w 751"/>
                  <a:gd name="T5" fmla="*/ 751 h 751"/>
                  <a:gd name="T6" fmla="*/ 144 w 751"/>
                  <a:gd name="T7" fmla="*/ 751 h 751"/>
                  <a:gd name="T8" fmla="*/ 0 w 751"/>
                  <a:gd name="T9" fmla="*/ 607 h 751"/>
                  <a:gd name="T10" fmla="*/ 0 w 751"/>
                  <a:gd name="T11" fmla="*/ 144 h 751"/>
                  <a:gd name="T12" fmla="*/ 144 w 751"/>
                  <a:gd name="T13" fmla="*/ 0 h 751"/>
                  <a:gd name="T14" fmla="*/ 607 w 751"/>
                  <a:gd name="T15" fmla="*/ 0 h 751"/>
                  <a:gd name="T16" fmla="*/ 751 w 751"/>
                  <a:gd name="T17" fmla="*/ 144 h 751"/>
                  <a:gd name="T18" fmla="*/ 751 w 751"/>
                  <a:gd name="T19" fmla="*/ 607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51" h="751">
                    <a:moveTo>
                      <a:pt x="751" y="607"/>
                    </a:moveTo>
                    <a:lnTo>
                      <a:pt x="751" y="607"/>
                    </a:lnTo>
                    <a:cubicBezTo>
                      <a:pt x="751" y="687"/>
                      <a:pt x="687" y="751"/>
                      <a:pt x="607" y="751"/>
                    </a:cubicBezTo>
                    <a:lnTo>
                      <a:pt x="144" y="751"/>
                    </a:lnTo>
                    <a:cubicBezTo>
                      <a:pt x="64" y="751"/>
                      <a:pt x="0" y="687"/>
                      <a:pt x="0" y="607"/>
                    </a:cubicBezTo>
                    <a:lnTo>
                      <a:pt x="0" y="144"/>
                    </a:lnTo>
                    <a:cubicBezTo>
                      <a:pt x="0" y="64"/>
                      <a:pt x="64" y="0"/>
                      <a:pt x="144" y="0"/>
                    </a:cubicBezTo>
                    <a:lnTo>
                      <a:pt x="607" y="0"/>
                    </a:lnTo>
                    <a:cubicBezTo>
                      <a:pt x="687" y="0"/>
                      <a:pt x="751" y="64"/>
                      <a:pt x="751" y="144"/>
                    </a:cubicBezTo>
                    <a:lnTo>
                      <a:pt x="751" y="607"/>
                    </a:lnTo>
                    <a:close/>
                  </a:path>
                </a:pathLst>
              </a:custGeom>
              <a:solidFill>
                <a:srgbClr val="D11266"/>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134" name="Freeform 60"/>
              <p:cNvSpPr>
                <a:spLocks/>
              </p:cNvSpPr>
              <p:nvPr/>
            </p:nvSpPr>
            <p:spPr bwMode="auto">
              <a:xfrm>
                <a:off x="1553" y="1794"/>
                <a:ext cx="5" cy="531"/>
              </a:xfrm>
              <a:custGeom>
                <a:avLst/>
                <a:gdLst>
                  <a:gd name="T0" fmla="*/ 7 w 7"/>
                  <a:gd name="T1" fmla="*/ 681 h 681"/>
                  <a:gd name="T2" fmla="*/ 7 w 7"/>
                  <a:gd name="T3" fmla="*/ 681 h 681"/>
                  <a:gd name="T4" fmla="*/ 0 w 7"/>
                  <a:gd name="T5" fmla="*/ 681 h 681"/>
                  <a:gd name="T6" fmla="*/ 0 w 7"/>
                  <a:gd name="T7" fmla="*/ 0 h 681"/>
                  <a:gd name="T8" fmla="*/ 7 w 7"/>
                  <a:gd name="T9" fmla="*/ 0 h 681"/>
                  <a:gd name="T10" fmla="*/ 7 w 7"/>
                  <a:gd name="T11" fmla="*/ 681 h 681"/>
                </a:gdLst>
                <a:ahLst/>
                <a:cxnLst>
                  <a:cxn ang="0">
                    <a:pos x="T0" y="T1"/>
                  </a:cxn>
                  <a:cxn ang="0">
                    <a:pos x="T2" y="T3"/>
                  </a:cxn>
                  <a:cxn ang="0">
                    <a:pos x="T4" y="T5"/>
                  </a:cxn>
                  <a:cxn ang="0">
                    <a:pos x="T6" y="T7"/>
                  </a:cxn>
                  <a:cxn ang="0">
                    <a:pos x="T8" y="T9"/>
                  </a:cxn>
                  <a:cxn ang="0">
                    <a:pos x="T10" y="T11"/>
                  </a:cxn>
                </a:cxnLst>
                <a:rect l="0" t="0" r="r" b="b"/>
                <a:pathLst>
                  <a:path w="7" h="681">
                    <a:moveTo>
                      <a:pt x="7" y="681"/>
                    </a:moveTo>
                    <a:lnTo>
                      <a:pt x="7" y="681"/>
                    </a:lnTo>
                    <a:lnTo>
                      <a:pt x="0" y="681"/>
                    </a:lnTo>
                    <a:lnTo>
                      <a:pt x="0" y="0"/>
                    </a:lnTo>
                    <a:lnTo>
                      <a:pt x="7" y="0"/>
                    </a:lnTo>
                    <a:lnTo>
                      <a:pt x="7" y="681"/>
                    </a:lnTo>
                    <a:close/>
                  </a:path>
                </a:pathLst>
              </a:custGeom>
              <a:solidFill>
                <a:srgbClr val="D11266"/>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195" name="Freeform 121"/>
              <p:cNvSpPr>
                <a:spLocks/>
              </p:cNvSpPr>
              <p:nvPr/>
            </p:nvSpPr>
            <p:spPr bwMode="auto">
              <a:xfrm>
                <a:off x="912" y="2432"/>
                <a:ext cx="586" cy="586"/>
              </a:xfrm>
              <a:custGeom>
                <a:avLst/>
                <a:gdLst>
                  <a:gd name="T0" fmla="*/ 752 w 752"/>
                  <a:gd name="T1" fmla="*/ 607 h 751"/>
                  <a:gd name="T2" fmla="*/ 752 w 752"/>
                  <a:gd name="T3" fmla="*/ 607 h 751"/>
                  <a:gd name="T4" fmla="*/ 608 w 752"/>
                  <a:gd name="T5" fmla="*/ 751 h 751"/>
                  <a:gd name="T6" fmla="*/ 145 w 752"/>
                  <a:gd name="T7" fmla="*/ 751 h 751"/>
                  <a:gd name="T8" fmla="*/ 0 w 752"/>
                  <a:gd name="T9" fmla="*/ 607 h 751"/>
                  <a:gd name="T10" fmla="*/ 0 w 752"/>
                  <a:gd name="T11" fmla="*/ 144 h 751"/>
                  <a:gd name="T12" fmla="*/ 145 w 752"/>
                  <a:gd name="T13" fmla="*/ 0 h 751"/>
                  <a:gd name="T14" fmla="*/ 608 w 752"/>
                  <a:gd name="T15" fmla="*/ 0 h 751"/>
                  <a:gd name="T16" fmla="*/ 752 w 752"/>
                  <a:gd name="T17" fmla="*/ 144 h 751"/>
                  <a:gd name="T18" fmla="*/ 752 w 752"/>
                  <a:gd name="T19" fmla="*/ 607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52" h="751">
                    <a:moveTo>
                      <a:pt x="752" y="607"/>
                    </a:moveTo>
                    <a:lnTo>
                      <a:pt x="752" y="607"/>
                    </a:lnTo>
                    <a:cubicBezTo>
                      <a:pt x="752" y="687"/>
                      <a:pt x="688" y="751"/>
                      <a:pt x="608" y="751"/>
                    </a:cubicBezTo>
                    <a:lnTo>
                      <a:pt x="145" y="751"/>
                    </a:lnTo>
                    <a:cubicBezTo>
                      <a:pt x="65" y="751"/>
                      <a:pt x="0" y="687"/>
                      <a:pt x="0" y="607"/>
                    </a:cubicBezTo>
                    <a:lnTo>
                      <a:pt x="0" y="144"/>
                    </a:lnTo>
                    <a:cubicBezTo>
                      <a:pt x="0" y="64"/>
                      <a:pt x="65" y="0"/>
                      <a:pt x="145" y="0"/>
                    </a:cubicBezTo>
                    <a:lnTo>
                      <a:pt x="608" y="0"/>
                    </a:lnTo>
                    <a:cubicBezTo>
                      <a:pt x="688" y="0"/>
                      <a:pt x="752" y="64"/>
                      <a:pt x="752" y="144"/>
                    </a:cubicBezTo>
                    <a:lnTo>
                      <a:pt x="752" y="607"/>
                    </a:lnTo>
                    <a:close/>
                  </a:path>
                </a:pathLst>
              </a:custGeom>
              <a:solidFill>
                <a:srgbClr val="123A2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196" name="Freeform 122"/>
              <p:cNvSpPr>
                <a:spLocks/>
              </p:cNvSpPr>
              <p:nvPr/>
            </p:nvSpPr>
            <p:spPr bwMode="auto">
              <a:xfrm>
                <a:off x="1551" y="2488"/>
                <a:ext cx="5" cy="532"/>
              </a:xfrm>
              <a:custGeom>
                <a:avLst/>
                <a:gdLst>
                  <a:gd name="T0" fmla="*/ 6 w 6"/>
                  <a:gd name="T1" fmla="*/ 681 h 681"/>
                  <a:gd name="T2" fmla="*/ 6 w 6"/>
                  <a:gd name="T3" fmla="*/ 681 h 681"/>
                  <a:gd name="T4" fmla="*/ 0 w 6"/>
                  <a:gd name="T5" fmla="*/ 681 h 681"/>
                  <a:gd name="T6" fmla="*/ 0 w 6"/>
                  <a:gd name="T7" fmla="*/ 0 h 681"/>
                  <a:gd name="T8" fmla="*/ 6 w 6"/>
                  <a:gd name="T9" fmla="*/ 0 h 681"/>
                  <a:gd name="T10" fmla="*/ 6 w 6"/>
                  <a:gd name="T11" fmla="*/ 681 h 681"/>
                </a:gdLst>
                <a:ahLst/>
                <a:cxnLst>
                  <a:cxn ang="0">
                    <a:pos x="T0" y="T1"/>
                  </a:cxn>
                  <a:cxn ang="0">
                    <a:pos x="T2" y="T3"/>
                  </a:cxn>
                  <a:cxn ang="0">
                    <a:pos x="T4" y="T5"/>
                  </a:cxn>
                  <a:cxn ang="0">
                    <a:pos x="T6" y="T7"/>
                  </a:cxn>
                  <a:cxn ang="0">
                    <a:pos x="T8" y="T9"/>
                  </a:cxn>
                  <a:cxn ang="0">
                    <a:pos x="T10" y="T11"/>
                  </a:cxn>
                </a:cxnLst>
                <a:rect l="0" t="0" r="r" b="b"/>
                <a:pathLst>
                  <a:path w="6" h="681">
                    <a:moveTo>
                      <a:pt x="6" y="681"/>
                    </a:moveTo>
                    <a:lnTo>
                      <a:pt x="6" y="681"/>
                    </a:lnTo>
                    <a:lnTo>
                      <a:pt x="0" y="681"/>
                    </a:lnTo>
                    <a:lnTo>
                      <a:pt x="0" y="0"/>
                    </a:lnTo>
                    <a:lnTo>
                      <a:pt x="6" y="0"/>
                    </a:lnTo>
                    <a:lnTo>
                      <a:pt x="6" y="681"/>
                    </a:lnTo>
                    <a:close/>
                  </a:path>
                </a:pathLst>
              </a:custGeom>
              <a:solidFill>
                <a:srgbClr val="123A2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54" name="Freeform 180"/>
              <p:cNvSpPr>
                <a:spLocks/>
              </p:cNvSpPr>
              <p:nvPr/>
            </p:nvSpPr>
            <p:spPr bwMode="auto">
              <a:xfrm>
                <a:off x="1231" y="2797"/>
                <a:ext cx="99" cy="90"/>
              </a:xfrm>
              <a:custGeom>
                <a:avLst/>
                <a:gdLst>
                  <a:gd name="T0" fmla="*/ 5 w 127"/>
                  <a:gd name="T1" fmla="*/ 53 h 115"/>
                  <a:gd name="T2" fmla="*/ 5 w 127"/>
                  <a:gd name="T3" fmla="*/ 53 h 115"/>
                  <a:gd name="T4" fmla="*/ 64 w 127"/>
                  <a:gd name="T5" fmla="*/ 31 h 115"/>
                  <a:gd name="T6" fmla="*/ 8 w 127"/>
                  <a:gd name="T7" fmla="*/ 67 h 115"/>
                  <a:gd name="T8" fmla="*/ 127 w 127"/>
                  <a:gd name="T9" fmla="*/ 1 h 115"/>
                  <a:gd name="T10" fmla="*/ 5 w 127"/>
                  <a:gd name="T11" fmla="*/ 53 h 115"/>
                </a:gdLst>
                <a:ahLst/>
                <a:cxnLst>
                  <a:cxn ang="0">
                    <a:pos x="T0" y="T1"/>
                  </a:cxn>
                  <a:cxn ang="0">
                    <a:pos x="T2" y="T3"/>
                  </a:cxn>
                  <a:cxn ang="0">
                    <a:pos x="T4" y="T5"/>
                  </a:cxn>
                  <a:cxn ang="0">
                    <a:pos x="T6" y="T7"/>
                  </a:cxn>
                  <a:cxn ang="0">
                    <a:pos x="T8" y="T9"/>
                  </a:cxn>
                  <a:cxn ang="0">
                    <a:pos x="T10" y="T11"/>
                  </a:cxn>
                </a:cxnLst>
                <a:rect l="0" t="0" r="r" b="b"/>
                <a:pathLst>
                  <a:path w="127" h="115">
                    <a:moveTo>
                      <a:pt x="5" y="53"/>
                    </a:moveTo>
                    <a:lnTo>
                      <a:pt x="5" y="53"/>
                    </a:lnTo>
                    <a:cubicBezTo>
                      <a:pt x="16" y="49"/>
                      <a:pt x="64" y="31"/>
                      <a:pt x="64" y="31"/>
                    </a:cubicBezTo>
                    <a:cubicBezTo>
                      <a:pt x="64" y="32"/>
                      <a:pt x="25" y="57"/>
                      <a:pt x="8" y="67"/>
                    </a:cubicBezTo>
                    <a:cubicBezTo>
                      <a:pt x="54" y="115"/>
                      <a:pt x="127" y="1"/>
                      <a:pt x="127" y="1"/>
                    </a:cubicBezTo>
                    <a:cubicBezTo>
                      <a:pt x="71" y="0"/>
                      <a:pt x="0" y="0"/>
                      <a:pt x="5" y="53"/>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55" name="Freeform 181"/>
              <p:cNvSpPr>
                <a:spLocks/>
              </p:cNvSpPr>
              <p:nvPr/>
            </p:nvSpPr>
            <p:spPr bwMode="auto">
              <a:xfrm>
                <a:off x="1095" y="2808"/>
                <a:ext cx="98" cy="90"/>
              </a:xfrm>
              <a:custGeom>
                <a:avLst/>
                <a:gdLst>
                  <a:gd name="T0" fmla="*/ 0 w 126"/>
                  <a:gd name="T1" fmla="*/ 1 h 115"/>
                  <a:gd name="T2" fmla="*/ 0 w 126"/>
                  <a:gd name="T3" fmla="*/ 1 h 115"/>
                  <a:gd name="T4" fmla="*/ 118 w 126"/>
                  <a:gd name="T5" fmla="*/ 67 h 115"/>
                  <a:gd name="T6" fmla="*/ 62 w 126"/>
                  <a:gd name="T7" fmla="*/ 31 h 115"/>
                  <a:gd name="T8" fmla="*/ 121 w 126"/>
                  <a:gd name="T9" fmla="*/ 53 h 115"/>
                  <a:gd name="T10" fmla="*/ 0 w 126"/>
                  <a:gd name="T11" fmla="*/ 1 h 115"/>
                </a:gdLst>
                <a:ahLst/>
                <a:cxnLst>
                  <a:cxn ang="0">
                    <a:pos x="T0" y="T1"/>
                  </a:cxn>
                  <a:cxn ang="0">
                    <a:pos x="T2" y="T3"/>
                  </a:cxn>
                  <a:cxn ang="0">
                    <a:pos x="T4" y="T5"/>
                  </a:cxn>
                  <a:cxn ang="0">
                    <a:pos x="T6" y="T7"/>
                  </a:cxn>
                  <a:cxn ang="0">
                    <a:pos x="T8" y="T9"/>
                  </a:cxn>
                  <a:cxn ang="0">
                    <a:pos x="T10" y="T11"/>
                  </a:cxn>
                </a:cxnLst>
                <a:rect l="0" t="0" r="r" b="b"/>
                <a:pathLst>
                  <a:path w="126" h="115">
                    <a:moveTo>
                      <a:pt x="0" y="1"/>
                    </a:moveTo>
                    <a:lnTo>
                      <a:pt x="0" y="1"/>
                    </a:lnTo>
                    <a:cubicBezTo>
                      <a:pt x="0" y="1"/>
                      <a:pt x="73" y="115"/>
                      <a:pt x="118" y="67"/>
                    </a:cubicBezTo>
                    <a:cubicBezTo>
                      <a:pt x="102" y="56"/>
                      <a:pt x="62" y="32"/>
                      <a:pt x="62" y="31"/>
                    </a:cubicBezTo>
                    <a:cubicBezTo>
                      <a:pt x="62" y="31"/>
                      <a:pt x="110" y="48"/>
                      <a:pt x="121" y="53"/>
                    </a:cubicBezTo>
                    <a:cubicBezTo>
                      <a:pt x="126" y="0"/>
                      <a:pt x="55" y="0"/>
                      <a:pt x="0" y="1"/>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56" name="Freeform 182"/>
              <p:cNvSpPr>
                <a:spLocks/>
              </p:cNvSpPr>
              <p:nvPr/>
            </p:nvSpPr>
            <p:spPr bwMode="auto">
              <a:xfrm>
                <a:off x="1000" y="2500"/>
                <a:ext cx="416" cy="413"/>
              </a:xfrm>
              <a:custGeom>
                <a:avLst/>
                <a:gdLst>
                  <a:gd name="T0" fmla="*/ 528 w 534"/>
                  <a:gd name="T1" fmla="*/ 229 h 529"/>
                  <a:gd name="T2" fmla="*/ 528 w 534"/>
                  <a:gd name="T3" fmla="*/ 229 h 529"/>
                  <a:gd name="T4" fmla="*/ 283 w 534"/>
                  <a:gd name="T5" fmla="*/ 5 h 529"/>
                  <a:gd name="T6" fmla="*/ 263 w 534"/>
                  <a:gd name="T7" fmla="*/ 5 h 529"/>
                  <a:gd name="T8" fmla="*/ 6 w 534"/>
                  <a:gd name="T9" fmla="*/ 228 h 529"/>
                  <a:gd name="T10" fmla="*/ 2 w 534"/>
                  <a:gd name="T11" fmla="*/ 245 h 529"/>
                  <a:gd name="T12" fmla="*/ 16 w 534"/>
                  <a:gd name="T13" fmla="*/ 255 h 529"/>
                  <a:gd name="T14" fmla="*/ 62 w 534"/>
                  <a:gd name="T15" fmla="*/ 255 h 529"/>
                  <a:gd name="T16" fmla="*/ 62 w 534"/>
                  <a:gd name="T17" fmla="*/ 514 h 529"/>
                  <a:gd name="T18" fmla="*/ 77 w 534"/>
                  <a:gd name="T19" fmla="*/ 529 h 529"/>
                  <a:gd name="T20" fmla="*/ 273 w 534"/>
                  <a:gd name="T21" fmla="*/ 529 h 529"/>
                  <a:gd name="T22" fmla="*/ 288 w 534"/>
                  <a:gd name="T23" fmla="*/ 514 h 529"/>
                  <a:gd name="T24" fmla="*/ 288 w 534"/>
                  <a:gd name="T25" fmla="*/ 378 h 529"/>
                  <a:gd name="T26" fmla="*/ 258 w 534"/>
                  <a:gd name="T27" fmla="*/ 378 h 529"/>
                  <a:gd name="T28" fmla="*/ 258 w 534"/>
                  <a:gd name="T29" fmla="*/ 499 h 529"/>
                  <a:gd name="T30" fmla="*/ 92 w 534"/>
                  <a:gd name="T31" fmla="*/ 499 h 529"/>
                  <a:gd name="T32" fmla="*/ 92 w 534"/>
                  <a:gd name="T33" fmla="*/ 240 h 529"/>
                  <a:gd name="T34" fmla="*/ 77 w 534"/>
                  <a:gd name="T35" fmla="*/ 225 h 529"/>
                  <a:gd name="T36" fmla="*/ 57 w 534"/>
                  <a:gd name="T37" fmla="*/ 225 h 529"/>
                  <a:gd name="T38" fmla="*/ 273 w 534"/>
                  <a:gd name="T39" fmla="*/ 37 h 529"/>
                  <a:gd name="T40" fmla="*/ 507 w 534"/>
                  <a:gd name="T41" fmla="*/ 251 h 529"/>
                  <a:gd name="T42" fmla="*/ 528 w 534"/>
                  <a:gd name="T43" fmla="*/ 250 h 529"/>
                  <a:gd name="T44" fmla="*/ 528 w 534"/>
                  <a:gd name="T45" fmla="*/ 229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34" h="529">
                    <a:moveTo>
                      <a:pt x="528" y="229"/>
                    </a:moveTo>
                    <a:lnTo>
                      <a:pt x="528" y="229"/>
                    </a:lnTo>
                    <a:lnTo>
                      <a:pt x="283" y="5"/>
                    </a:lnTo>
                    <a:cubicBezTo>
                      <a:pt x="277" y="0"/>
                      <a:pt x="269" y="0"/>
                      <a:pt x="263" y="5"/>
                    </a:cubicBezTo>
                    <a:lnTo>
                      <a:pt x="6" y="228"/>
                    </a:lnTo>
                    <a:cubicBezTo>
                      <a:pt x="1" y="233"/>
                      <a:pt x="0" y="239"/>
                      <a:pt x="2" y="245"/>
                    </a:cubicBezTo>
                    <a:cubicBezTo>
                      <a:pt x="4" y="251"/>
                      <a:pt x="10" y="255"/>
                      <a:pt x="16" y="255"/>
                    </a:cubicBezTo>
                    <a:lnTo>
                      <a:pt x="62" y="255"/>
                    </a:lnTo>
                    <a:lnTo>
                      <a:pt x="62" y="514"/>
                    </a:lnTo>
                    <a:cubicBezTo>
                      <a:pt x="62" y="522"/>
                      <a:pt x="68" y="529"/>
                      <a:pt x="77" y="529"/>
                    </a:cubicBezTo>
                    <a:lnTo>
                      <a:pt x="273" y="529"/>
                    </a:lnTo>
                    <a:cubicBezTo>
                      <a:pt x="281" y="529"/>
                      <a:pt x="288" y="522"/>
                      <a:pt x="288" y="514"/>
                    </a:cubicBezTo>
                    <a:lnTo>
                      <a:pt x="288" y="378"/>
                    </a:lnTo>
                    <a:lnTo>
                      <a:pt x="258" y="378"/>
                    </a:lnTo>
                    <a:lnTo>
                      <a:pt x="258" y="499"/>
                    </a:lnTo>
                    <a:lnTo>
                      <a:pt x="92" y="499"/>
                    </a:lnTo>
                    <a:lnTo>
                      <a:pt x="92" y="240"/>
                    </a:lnTo>
                    <a:cubicBezTo>
                      <a:pt x="92" y="231"/>
                      <a:pt x="85" y="225"/>
                      <a:pt x="77" y="225"/>
                    </a:cubicBezTo>
                    <a:lnTo>
                      <a:pt x="57" y="225"/>
                    </a:lnTo>
                    <a:lnTo>
                      <a:pt x="273" y="37"/>
                    </a:lnTo>
                    <a:lnTo>
                      <a:pt x="507" y="251"/>
                    </a:lnTo>
                    <a:cubicBezTo>
                      <a:pt x="513" y="257"/>
                      <a:pt x="523" y="256"/>
                      <a:pt x="528" y="250"/>
                    </a:cubicBezTo>
                    <a:cubicBezTo>
                      <a:pt x="534" y="244"/>
                      <a:pt x="534" y="234"/>
                      <a:pt x="528" y="229"/>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57" name="Freeform 183"/>
              <p:cNvSpPr>
                <a:spLocks/>
              </p:cNvSpPr>
              <p:nvPr/>
            </p:nvSpPr>
            <p:spPr bwMode="auto">
              <a:xfrm>
                <a:off x="1195" y="2764"/>
                <a:ext cx="36" cy="37"/>
              </a:xfrm>
              <a:custGeom>
                <a:avLst/>
                <a:gdLst>
                  <a:gd name="T0" fmla="*/ 46 w 46"/>
                  <a:gd name="T1" fmla="*/ 24 h 47"/>
                  <a:gd name="T2" fmla="*/ 46 w 46"/>
                  <a:gd name="T3" fmla="*/ 24 h 47"/>
                  <a:gd name="T4" fmla="*/ 23 w 46"/>
                  <a:gd name="T5" fmla="*/ 47 h 47"/>
                  <a:gd name="T6" fmla="*/ 0 w 46"/>
                  <a:gd name="T7" fmla="*/ 24 h 47"/>
                  <a:gd name="T8" fmla="*/ 23 w 46"/>
                  <a:gd name="T9" fmla="*/ 0 h 47"/>
                  <a:gd name="T10" fmla="*/ 46 w 46"/>
                  <a:gd name="T11" fmla="*/ 24 h 47"/>
                </a:gdLst>
                <a:ahLst/>
                <a:cxnLst>
                  <a:cxn ang="0">
                    <a:pos x="T0" y="T1"/>
                  </a:cxn>
                  <a:cxn ang="0">
                    <a:pos x="T2" y="T3"/>
                  </a:cxn>
                  <a:cxn ang="0">
                    <a:pos x="T4" y="T5"/>
                  </a:cxn>
                  <a:cxn ang="0">
                    <a:pos x="T6" y="T7"/>
                  </a:cxn>
                  <a:cxn ang="0">
                    <a:pos x="T8" y="T9"/>
                  </a:cxn>
                  <a:cxn ang="0">
                    <a:pos x="T10" y="T11"/>
                  </a:cxn>
                </a:cxnLst>
                <a:rect l="0" t="0" r="r" b="b"/>
                <a:pathLst>
                  <a:path w="46" h="47">
                    <a:moveTo>
                      <a:pt x="46" y="24"/>
                    </a:moveTo>
                    <a:lnTo>
                      <a:pt x="46" y="24"/>
                    </a:lnTo>
                    <a:cubicBezTo>
                      <a:pt x="46" y="36"/>
                      <a:pt x="36" y="47"/>
                      <a:pt x="23" y="47"/>
                    </a:cubicBezTo>
                    <a:cubicBezTo>
                      <a:pt x="10" y="47"/>
                      <a:pt x="0" y="36"/>
                      <a:pt x="0" y="24"/>
                    </a:cubicBezTo>
                    <a:cubicBezTo>
                      <a:pt x="0" y="11"/>
                      <a:pt x="10" y="0"/>
                      <a:pt x="23" y="0"/>
                    </a:cubicBezTo>
                    <a:cubicBezTo>
                      <a:pt x="36" y="0"/>
                      <a:pt x="46" y="11"/>
                      <a:pt x="46" y="24"/>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58" name="Freeform 184"/>
              <p:cNvSpPr>
                <a:spLocks/>
              </p:cNvSpPr>
              <p:nvPr/>
            </p:nvSpPr>
            <p:spPr bwMode="auto">
              <a:xfrm>
                <a:off x="1126" y="2640"/>
                <a:ext cx="175" cy="62"/>
              </a:xfrm>
              <a:custGeom>
                <a:avLst/>
                <a:gdLst>
                  <a:gd name="T0" fmla="*/ 17 w 224"/>
                  <a:gd name="T1" fmla="*/ 79 h 79"/>
                  <a:gd name="T2" fmla="*/ 17 w 224"/>
                  <a:gd name="T3" fmla="*/ 79 h 79"/>
                  <a:gd name="T4" fmla="*/ 0 w 224"/>
                  <a:gd name="T5" fmla="*/ 62 h 79"/>
                  <a:gd name="T6" fmla="*/ 224 w 224"/>
                  <a:gd name="T7" fmla="*/ 62 h 79"/>
                  <a:gd name="T8" fmla="*/ 207 w 224"/>
                  <a:gd name="T9" fmla="*/ 79 h 79"/>
                  <a:gd name="T10" fmla="*/ 17 w 224"/>
                  <a:gd name="T11" fmla="*/ 79 h 79"/>
                </a:gdLst>
                <a:ahLst/>
                <a:cxnLst>
                  <a:cxn ang="0">
                    <a:pos x="T0" y="T1"/>
                  </a:cxn>
                  <a:cxn ang="0">
                    <a:pos x="T2" y="T3"/>
                  </a:cxn>
                  <a:cxn ang="0">
                    <a:pos x="T4" y="T5"/>
                  </a:cxn>
                  <a:cxn ang="0">
                    <a:pos x="T6" y="T7"/>
                  </a:cxn>
                  <a:cxn ang="0">
                    <a:pos x="T8" y="T9"/>
                  </a:cxn>
                  <a:cxn ang="0">
                    <a:pos x="T10" y="T11"/>
                  </a:cxn>
                </a:cxnLst>
                <a:rect l="0" t="0" r="r" b="b"/>
                <a:pathLst>
                  <a:path w="224" h="79">
                    <a:moveTo>
                      <a:pt x="17" y="79"/>
                    </a:moveTo>
                    <a:lnTo>
                      <a:pt x="17" y="79"/>
                    </a:lnTo>
                    <a:lnTo>
                      <a:pt x="0" y="62"/>
                    </a:lnTo>
                    <a:cubicBezTo>
                      <a:pt x="62" y="0"/>
                      <a:pt x="162" y="0"/>
                      <a:pt x="224" y="62"/>
                    </a:cubicBezTo>
                    <a:lnTo>
                      <a:pt x="207" y="79"/>
                    </a:lnTo>
                    <a:cubicBezTo>
                      <a:pt x="154" y="26"/>
                      <a:pt x="69" y="26"/>
                      <a:pt x="17" y="79"/>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59" name="Freeform 185"/>
              <p:cNvSpPr>
                <a:spLocks/>
              </p:cNvSpPr>
              <p:nvPr/>
            </p:nvSpPr>
            <p:spPr bwMode="auto">
              <a:xfrm>
                <a:off x="1152" y="2681"/>
                <a:ext cx="122" cy="47"/>
              </a:xfrm>
              <a:custGeom>
                <a:avLst/>
                <a:gdLst>
                  <a:gd name="T0" fmla="*/ 17 w 157"/>
                  <a:gd name="T1" fmla="*/ 60 h 60"/>
                  <a:gd name="T2" fmla="*/ 17 w 157"/>
                  <a:gd name="T3" fmla="*/ 60 h 60"/>
                  <a:gd name="T4" fmla="*/ 0 w 157"/>
                  <a:gd name="T5" fmla="*/ 43 h 60"/>
                  <a:gd name="T6" fmla="*/ 157 w 157"/>
                  <a:gd name="T7" fmla="*/ 43 h 60"/>
                  <a:gd name="T8" fmla="*/ 140 w 157"/>
                  <a:gd name="T9" fmla="*/ 60 h 60"/>
                  <a:gd name="T10" fmla="*/ 17 w 157"/>
                  <a:gd name="T11" fmla="*/ 60 h 60"/>
                </a:gdLst>
                <a:ahLst/>
                <a:cxnLst>
                  <a:cxn ang="0">
                    <a:pos x="T0" y="T1"/>
                  </a:cxn>
                  <a:cxn ang="0">
                    <a:pos x="T2" y="T3"/>
                  </a:cxn>
                  <a:cxn ang="0">
                    <a:pos x="T4" y="T5"/>
                  </a:cxn>
                  <a:cxn ang="0">
                    <a:pos x="T6" y="T7"/>
                  </a:cxn>
                  <a:cxn ang="0">
                    <a:pos x="T8" y="T9"/>
                  </a:cxn>
                  <a:cxn ang="0">
                    <a:pos x="T10" y="T11"/>
                  </a:cxn>
                </a:cxnLst>
                <a:rect l="0" t="0" r="r" b="b"/>
                <a:pathLst>
                  <a:path w="157" h="60">
                    <a:moveTo>
                      <a:pt x="17" y="60"/>
                    </a:moveTo>
                    <a:lnTo>
                      <a:pt x="17" y="60"/>
                    </a:lnTo>
                    <a:lnTo>
                      <a:pt x="0" y="43"/>
                    </a:lnTo>
                    <a:cubicBezTo>
                      <a:pt x="44" y="0"/>
                      <a:pt x="114" y="0"/>
                      <a:pt x="157" y="43"/>
                    </a:cubicBezTo>
                    <a:lnTo>
                      <a:pt x="140" y="60"/>
                    </a:lnTo>
                    <a:cubicBezTo>
                      <a:pt x="106" y="26"/>
                      <a:pt x="51" y="26"/>
                      <a:pt x="17" y="60"/>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60" name="Freeform 186"/>
              <p:cNvSpPr>
                <a:spLocks/>
              </p:cNvSpPr>
              <p:nvPr/>
            </p:nvSpPr>
            <p:spPr bwMode="auto">
              <a:xfrm>
                <a:off x="1179" y="2722"/>
                <a:ext cx="70" cy="32"/>
              </a:xfrm>
              <a:custGeom>
                <a:avLst/>
                <a:gdLst>
                  <a:gd name="T0" fmla="*/ 17 w 90"/>
                  <a:gd name="T1" fmla="*/ 42 h 42"/>
                  <a:gd name="T2" fmla="*/ 17 w 90"/>
                  <a:gd name="T3" fmla="*/ 42 h 42"/>
                  <a:gd name="T4" fmla="*/ 0 w 90"/>
                  <a:gd name="T5" fmla="*/ 25 h 42"/>
                  <a:gd name="T6" fmla="*/ 90 w 90"/>
                  <a:gd name="T7" fmla="*/ 25 h 42"/>
                  <a:gd name="T8" fmla="*/ 73 w 90"/>
                  <a:gd name="T9" fmla="*/ 42 h 42"/>
                  <a:gd name="T10" fmla="*/ 17 w 90"/>
                  <a:gd name="T11" fmla="*/ 42 h 42"/>
                </a:gdLst>
                <a:ahLst/>
                <a:cxnLst>
                  <a:cxn ang="0">
                    <a:pos x="T0" y="T1"/>
                  </a:cxn>
                  <a:cxn ang="0">
                    <a:pos x="T2" y="T3"/>
                  </a:cxn>
                  <a:cxn ang="0">
                    <a:pos x="T4" y="T5"/>
                  </a:cxn>
                  <a:cxn ang="0">
                    <a:pos x="T6" y="T7"/>
                  </a:cxn>
                  <a:cxn ang="0">
                    <a:pos x="T8" y="T9"/>
                  </a:cxn>
                  <a:cxn ang="0">
                    <a:pos x="T10" y="T11"/>
                  </a:cxn>
                </a:cxnLst>
                <a:rect l="0" t="0" r="r" b="b"/>
                <a:pathLst>
                  <a:path w="90" h="42">
                    <a:moveTo>
                      <a:pt x="17" y="42"/>
                    </a:moveTo>
                    <a:lnTo>
                      <a:pt x="17" y="42"/>
                    </a:lnTo>
                    <a:lnTo>
                      <a:pt x="0" y="25"/>
                    </a:lnTo>
                    <a:cubicBezTo>
                      <a:pt x="25" y="0"/>
                      <a:pt x="65" y="0"/>
                      <a:pt x="90" y="25"/>
                    </a:cubicBezTo>
                    <a:lnTo>
                      <a:pt x="73" y="42"/>
                    </a:lnTo>
                    <a:cubicBezTo>
                      <a:pt x="57" y="26"/>
                      <a:pt x="32" y="26"/>
                      <a:pt x="17" y="42"/>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61" name="Freeform 187"/>
              <p:cNvSpPr>
                <a:spLocks/>
              </p:cNvSpPr>
              <p:nvPr/>
            </p:nvSpPr>
            <p:spPr bwMode="auto">
              <a:xfrm>
                <a:off x="910" y="3125"/>
                <a:ext cx="586" cy="586"/>
              </a:xfrm>
              <a:custGeom>
                <a:avLst/>
                <a:gdLst>
                  <a:gd name="T0" fmla="*/ 752 w 752"/>
                  <a:gd name="T1" fmla="*/ 607 h 751"/>
                  <a:gd name="T2" fmla="*/ 752 w 752"/>
                  <a:gd name="T3" fmla="*/ 607 h 751"/>
                  <a:gd name="T4" fmla="*/ 608 w 752"/>
                  <a:gd name="T5" fmla="*/ 751 h 751"/>
                  <a:gd name="T6" fmla="*/ 144 w 752"/>
                  <a:gd name="T7" fmla="*/ 751 h 751"/>
                  <a:gd name="T8" fmla="*/ 0 w 752"/>
                  <a:gd name="T9" fmla="*/ 607 h 751"/>
                  <a:gd name="T10" fmla="*/ 0 w 752"/>
                  <a:gd name="T11" fmla="*/ 144 h 751"/>
                  <a:gd name="T12" fmla="*/ 144 w 752"/>
                  <a:gd name="T13" fmla="*/ 0 h 751"/>
                  <a:gd name="T14" fmla="*/ 608 w 752"/>
                  <a:gd name="T15" fmla="*/ 0 h 751"/>
                  <a:gd name="T16" fmla="*/ 752 w 752"/>
                  <a:gd name="T17" fmla="*/ 144 h 751"/>
                  <a:gd name="T18" fmla="*/ 752 w 752"/>
                  <a:gd name="T19" fmla="*/ 607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52" h="751">
                    <a:moveTo>
                      <a:pt x="752" y="607"/>
                    </a:moveTo>
                    <a:lnTo>
                      <a:pt x="752" y="607"/>
                    </a:lnTo>
                    <a:cubicBezTo>
                      <a:pt x="752" y="687"/>
                      <a:pt x="687" y="751"/>
                      <a:pt x="608" y="751"/>
                    </a:cubicBezTo>
                    <a:lnTo>
                      <a:pt x="144" y="751"/>
                    </a:lnTo>
                    <a:cubicBezTo>
                      <a:pt x="64" y="751"/>
                      <a:pt x="0" y="687"/>
                      <a:pt x="0" y="607"/>
                    </a:cubicBezTo>
                    <a:lnTo>
                      <a:pt x="0" y="144"/>
                    </a:lnTo>
                    <a:cubicBezTo>
                      <a:pt x="0" y="64"/>
                      <a:pt x="64" y="0"/>
                      <a:pt x="144" y="0"/>
                    </a:cubicBezTo>
                    <a:lnTo>
                      <a:pt x="608" y="0"/>
                    </a:lnTo>
                    <a:cubicBezTo>
                      <a:pt x="687" y="0"/>
                      <a:pt x="752" y="64"/>
                      <a:pt x="752" y="144"/>
                    </a:cubicBezTo>
                    <a:lnTo>
                      <a:pt x="752" y="607"/>
                    </a:lnTo>
                    <a:close/>
                  </a:path>
                </a:pathLst>
              </a:custGeom>
              <a:solidFill>
                <a:srgbClr val="51207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262" name="Freeform 188"/>
              <p:cNvSpPr>
                <a:spLocks/>
              </p:cNvSpPr>
              <p:nvPr/>
            </p:nvSpPr>
            <p:spPr bwMode="auto">
              <a:xfrm>
                <a:off x="1550" y="3174"/>
                <a:ext cx="4" cy="531"/>
              </a:xfrm>
              <a:custGeom>
                <a:avLst/>
                <a:gdLst>
                  <a:gd name="T0" fmla="*/ 6 w 6"/>
                  <a:gd name="T1" fmla="*/ 681 h 681"/>
                  <a:gd name="T2" fmla="*/ 6 w 6"/>
                  <a:gd name="T3" fmla="*/ 681 h 681"/>
                  <a:gd name="T4" fmla="*/ 0 w 6"/>
                  <a:gd name="T5" fmla="*/ 681 h 681"/>
                  <a:gd name="T6" fmla="*/ 0 w 6"/>
                  <a:gd name="T7" fmla="*/ 0 h 681"/>
                  <a:gd name="T8" fmla="*/ 6 w 6"/>
                  <a:gd name="T9" fmla="*/ 0 h 681"/>
                  <a:gd name="T10" fmla="*/ 6 w 6"/>
                  <a:gd name="T11" fmla="*/ 681 h 681"/>
                </a:gdLst>
                <a:ahLst/>
                <a:cxnLst>
                  <a:cxn ang="0">
                    <a:pos x="T0" y="T1"/>
                  </a:cxn>
                  <a:cxn ang="0">
                    <a:pos x="T2" y="T3"/>
                  </a:cxn>
                  <a:cxn ang="0">
                    <a:pos x="T4" y="T5"/>
                  </a:cxn>
                  <a:cxn ang="0">
                    <a:pos x="T6" y="T7"/>
                  </a:cxn>
                  <a:cxn ang="0">
                    <a:pos x="T8" y="T9"/>
                  </a:cxn>
                  <a:cxn ang="0">
                    <a:pos x="T10" y="T11"/>
                  </a:cxn>
                </a:cxnLst>
                <a:rect l="0" t="0" r="r" b="b"/>
                <a:pathLst>
                  <a:path w="6" h="681">
                    <a:moveTo>
                      <a:pt x="6" y="681"/>
                    </a:moveTo>
                    <a:lnTo>
                      <a:pt x="6" y="681"/>
                    </a:lnTo>
                    <a:lnTo>
                      <a:pt x="0" y="681"/>
                    </a:lnTo>
                    <a:lnTo>
                      <a:pt x="0" y="0"/>
                    </a:lnTo>
                    <a:lnTo>
                      <a:pt x="6" y="0"/>
                    </a:lnTo>
                    <a:lnTo>
                      <a:pt x="6" y="681"/>
                    </a:lnTo>
                    <a:close/>
                  </a:path>
                </a:pathLst>
              </a:custGeom>
              <a:solidFill>
                <a:srgbClr val="51207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grpSp>
        <p:sp>
          <p:nvSpPr>
            <p:cNvPr id="52" name="Freeform 240"/>
            <p:cNvSpPr>
              <a:spLocks noEditPoints="1"/>
            </p:cNvSpPr>
            <p:nvPr/>
          </p:nvSpPr>
          <p:spPr bwMode="auto">
            <a:xfrm>
              <a:off x="1009" y="3225"/>
              <a:ext cx="388" cy="386"/>
            </a:xfrm>
            <a:custGeom>
              <a:avLst/>
              <a:gdLst>
                <a:gd name="T0" fmla="*/ 186 w 498"/>
                <a:gd name="T1" fmla="*/ 477 h 495"/>
                <a:gd name="T2" fmla="*/ 53 w 498"/>
                <a:gd name="T3" fmla="*/ 160 h 495"/>
                <a:gd name="T4" fmla="*/ 20 w 498"/>
                <a:gd name="T5" fmla="*/ 171 h 495"/>
                <a:gd name="T6" fmla="*/ 243 w 498"/>
                <a:gd name="T7" fmla="*/ 1 h 495"/>
                <a:gd name="T8" fmla="*/ 112 w 498"/>
                <a:gd name="T9" fmla="*/ 70 h 495"/>
                <a:gd name="T10" fmla="*/ 200 w 498"/>
                <a:gd name="T11" fmla="*/ 396 h 495"/>
                <a:gd name="T12" fmla="*/ 200 w 498"/>
                <a:gd name="T13" fmla="*/ 425 h 495"/>
                <a:gd name="T14" fmla="*/ 224 w 498"/>
                <a:gd name="T15" fmla="*/ 193 h 495"/>
                <a:gd name="T16" fmla="*/ 347 w 498"/>
                <a:gd name="T17" fmla="*/ 67 h 495"/>
                <a:gd name="T18" fmla="*/ 351 w 498"/>
                <a:gd name="T19" fmla="*/ 94 h 495"/>
                <a:gd name="T20" fmla="*/ 351 w 498"/>
                <a:gd name="T21" fmla="*/ 309 h 495"/>
                <a:gd name="T22" fmla="*/ 199 w 498"/>
                <a:gd name="T23" fmla="*/ 247 h 495"/>
                <a:gd name="T24" fmla="*/ 204 w 498"/>
                <a:gd name="T25" fmla="*/ 282 h 495"/>
                <a:gd name="T26" fmla="*/ 207 w 498"/>
                <a:gd name="T27" fmla="*/ 321 h 495"/>
                <a:gd name="T28" fmla="*/ 218 w 498"/>
                <a:gd name="T29" fmla="*/ 70 h 495"/>
                <a:gd name="T30" fmla="*/ 327 w 498"/>
                <a:gd name="T31" fmla="*/ 20 h 495"/>
                <a:gd name="T32" fmla="*/ 98 w 498"/>
                <a:gd name="T33" fmla="*/ 400 h 495"/>
                <a:gd name="T34" fmla="*/ 336 w 498"/>
                <a:gd name="T35" fmla="*/ 412 h 495"/>
                <a:gd name="T36" fmla="*/ 300 w 498"/>
                <a:gd name="T37" fmla="*/ 474 h 495"/>
                <a:gd name="T38" fmla="*/ 421 w 498"/>
                <a:gd name="T39" fmla="*/ 388 h 495"/>
                <a:gd name="T40" fmla="*/ 25 w 498"/>
                <a:gd name="T41" fmla="*/ 346 h 495"/>
                <a:gd name="T42" fmla="*/ 49 w 498"/>
                <a:gd name="T43" fmla="*/ 101 h 495"/>
                <a:gd name="T44" fmla="*/ 165 w 498"/>
                <a:gd name="T45" fmla="*/ 14 h 495"/>
                <a:gd name="T46" fmla="*/ 0 w 498"/>
                <a:gd name="T47" fmla="*/ 249 h 495"/>
                <a:gd name="T48" fmla="*/ 11 w 498"/>
                <a:gd name="T49" fmla="*/ 300 h 495"/>
                <a:gd name="T50" fmla="*/ 146 w 498"/>
                <a:gd name="T51" fmla="*/ 463 h 495"/>
                <a:gd name="T52" fmla="*/ 347 w 498"/>
                <a:gd name="T53" fmla="*/ 477 h 495"/>
                <a:gd name="T54" fmla="*/ 497 w 498"/>
                <a:gd name="T55" fmla="*/ 265 h 495"/>
                <a:gd name="T56" fmla="*/ 303 w 498"/>
                <a:gd name="T57" fmla="*/ 458 h 495"/>
                <a:gd name="T58" fmla="*/ 482 w 498"/>
                <a:gd name="T59" fmla="*/ 334 h 495"/>
                <a:gd name="T60" fmla="*/ 381 w 498"/>
                <a:gd name="T61" fmla="*/ 38 h 495"/>
                <a:gd name="T62" fmla="*/ 131 w 498"/>
                <a:gd name="T63" fmla="*/ 128 h 495"/>
                <a:gd name="T64" fmla="*/ 206 w 498"/>
                <a:gd name="T65" fmla="*/ 354 h 495"/>
                <a:gd name="T66" fmla="*/ 236 w 498"/>
                <a:gd name="T67" fmla="*/ 256 h 495"/>
                <a:gd name="T68" fmla="*/ 196 w 498"/>
                <a:gd name="T69" fmla="*/ 247 h 495"/>
                <a:gd name="T70" fmla="*/ 138 w 498"/>
                <a:gd name="T71" fmla="*/ 194 h 495"/>
                <a:gd name="T72" fmla="*/ 406 w 498"/>
                <a:gd name="T73" fmla="*/ 85 h 495"/>
                <a:gd name="T74" fmla="*/ 213 w 498"/>
                <a:gd name="T75" fmla="*/ 2 h 495"/>
                <a:gd name="T76" fmla="*/ 11 w 498"/>
                <a:gd name="T77" fmla="*/ 179 h 495"/>
                <a:gd name="T78" fmla="*/ 203 w 498"/>
                <a:gd name="T79" fmla="*/ 448 h 495"/>
                <a:gd name="T80" fmla="*/ 468 w 498"/>
                <a:gd name="T81" fmla="*/ 241 h 495"/>
                <a:gd name="T82" fmla="*/ 303 w 498"/>
                <a:gd name="T83" fmla="*/ 75 h 495"/>
                <a:gd name="T84" fmla="*/ 359 w 498"/>
                <a:gd name="T85" fmla="*/ 122 h 495"/>
                <a:gd name="T86" fmla="*/ 365 w 498"/>
                <a:gd name="T87" fmla="*/ 122 h 495"/>
                <a:gd name="T88" fmla="*/ 197 w 498"/>
                <a:gd name="T89" fmla="*/ 365 h 495"/>
                <a:gd name="T90" fmla="*/ 189 w 498"/>
                <a:gd name="T91" fmla="*/ 366 h 495"/>
                <a:gd name="T92" fmla="*/ 183 w 498"/>
                <a:gd name="T93" fmla="*/ 367 h 495"/>
                <a:gd name="T94" fmla="*/ 53 w 498"/>
                <a:gd name="T95" fmla="*/ 157 h 495"/>
                <a:gd name="T96" fmla="*/ 54 w 498"/>
                <a:gd name="T97" fmla="*/ 152 h 495"/>
                <a:gd name="T98" fmla="*/ 249 w 498"/>
                <a:gd name="T99" fmla="*/ 0 h 495"/>
                <a:gd name="T100" fmla="*/ 487 w 498"/>
                <a:gd name="T101" fmla="*/ 177 h 495"/>
                <a:gd name="T102" fmla="*/ 433 w 498"/>
                <a:gd name="T103" fmla="*/ 350 h 495"/>
                <a:gd name="T104" fmla="*/ 364 w 498"/>
                <a:gd name="T105" fmla="*/ 409 h 495"/>
                <a:gd name="T106" fmla="*/ 117 w 498"/>
                <a:gd name="T107" fmla="*/ 423 h 495"/>
                <a:gd name="T108" fmla="*/ 79 w 498"/>
                <a:gd name="T109" fmla="*/ 343 h 495"/>
                <a:gd name="T110" fmla="*/ 186 w 498"/>
                <a:gd name="T111" fmla="*/ 455 h 495"/>
                <a:gd name="T112" fmla="*/ 188 w 498"/>
                <a:gd name="T113" fmla="*/ 454 h 495"/>
                <a:gd name="T114" fmla="*/ 192 w 498"/>
                <a:gd name="T115" fmla="*/ 454 h 495"/>
                <a:gd name="T116" fmla="*/ 269 w 498"/>
                <a:gd name="T117" fmla="*/ 418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98" h="495">
                  <a:moveTo>
                    <a:pt x="200" y="472"/>
                  </a:moveTo>
                  <a:lnTo>
                    <a:pt x="200" y="472"/>
                  </a:lnTo>
                  <a:cubicBezTo>
                    <a:pt x="200" y="472"/>
                    <a:pt x="200" y="472"/>
                    <a:pt x="200" y="472"/>
                  </a:cubicBezTo>
                  <a:lnTo>
                    <a:pt x="200" y="472"/>
                  </a:lnTo>
                  <a:cubicBezTo>
                    <a:pt x="200" y="472"/>
                    <a:pt x="200" y="472"/>
                    <a:pt x="200" y="472"/>
                  </a:cubicBezTo>
                  <a:lnTo>
                    <a:pt x="200" y="472"/>
                  </a:lnTo>
                  <a:lnTo>
                    <a:pt x="199" y="472"/>
                  </a:lnTo>
                  <a:lnTo>
                    <a:pt x="199" y="472"/>
                  </a:lnTo>
                  <a:cubicBezTo>
                    <a:pt x="199" y="472"/>
                    <a:pt x="199" y="472"/>
                    <a:pt x="199" y="472"/>
                  </a:cubicBezTo>
                  <a:lnTo>
                    <a:pt x="199" y="472"/>
                  </a:lnTo>
                  <a:cubicBezTo>
                    <a:pt x="199" y="472"/>
                    <a:pt x="199" y="472"/>
                    <a:pt x="199" y="472"/>
                  </a:cubicBezTo>
                  <a:lnTo>
                    <a:pt x="199" y="472"/>
                  </a:lnTo>
                  <a:cubicBezTo>
                    <a:pt x="198" y="472"/>
                    <a:pt x="198" y="472"/>
                    <a:pt x="198" y="472"/>
                  </a:cubicBezTo>
                  <a:cubicBezTo>
                    <a:pt x="190" y="471"/>
                    <a:pt x="185" y="474"/>
                    <a:pt x="186" y="477"/>
                  </a:cubicBezTo>
                  <a:cubicBezTo>
                    <a:pt x="188" y="481"/>
                    <a:pt x="194" y="484"/>
                    <a:pt x="202" y="485"/>
                  </a:cubicBezTo>
                  <a:lnTo>
                    <a:pt x="202" y="485"/>
                  </a:lnTo>
                  <a:lnTo>
                    <a:pt x="202" y="485"/>
                  </a:lnTo>
                  <a:cubicBezTo>
                    <a:pt x="202" y="485"/>
                    <a:pt x="202" y="485"/>
                    <a:pt x="202" y="485"/>
                  </a:cubicBezTo>
                  <a:lnTo>
                    <a:pt x="202" y="485"/>
                  </a:lnTo>
                  <a:lnTo>
                    <a:pt x="203" y="485"/>
                  </a:lnTo>
                  <a:cubicBezTo>
                    <a:pt x="203" y="485"/>
                    <a:pt x="203" y="485"/>
                    <a:pt x="203" y="485"/>
                  </a:cubicBezTo>
                  <a:cubicBezTo>
                    <a:pt x="203" y="485"/>
                    <a:pt x="203" y="485"/>
                    <a:pt x="203" y="485"/>
                  </a:cubicBezTo>
                  <a:cubicBezTo>
                    <a:pt x="204" y="485"/>
                    <a:pt x="204" y="485"/>
                    <a:pt x="204" y="485"/>
                  </a:cubicBezTo>
                  <a:cubicBezTo>
                    <a:pt x="211" y="486"/>
                    <a:pt x="217" y="484"/>
                    <a:pt x="216" y="481"/>
                  </a:cubicBezTo>
                  <a:cubicBezTo>
                    <a:pt x="215" y="477"/>
                    <a:pt x="208" y="473"/>
                    <a:pt x="200" y="472"/>
                  </a:cubicBezTo>
                  <a:close/>
                  <a:moveTo>
                    <a:pt x="53" y="158"/>
                  </a:moveTo>
                  <a:lnTo>
                    <a:pt x="53" y="158"/>
                  </a:lnTo>
                  <a:cubicBezTo>
                    <a:pt x="53" y="158"/>
                    <a:pt x="53" y="159"/>
                    <a:pt x="53" y="160"/>
                  </a:cubicBezTo>
                  <a:lnTo>
                    <a:pt x="53" y="158"/>
                  </a:lnTo>
                  <a:close/>
                  <a:moveTo>
                    <a:pt x="35" y="167"/>
                  </a:moveTo>
                  <a:lnTo>
                    <a:pt x="35" y="167"/>
                  </a:lnTo>
                  <a:cubicBezTo>
                    <a:pt x="33" y="175"/>
                    <a:pt x="28" y="182"/>
                    <a:pt x="24" y="183"/>
                  </a:cubicBezTo>
                  <a:cubicBezTo>
                    <a:pt x="21" y="184"/>
                    <a:pt x="19" y="180"/>
                    <a:pt x="20" y="173"/>
                  </a:cubicBezTo>
                  <a:cubicBezTo>
                    <a:pt x="20" y="173"/>
                    <a:pt x="20" y="173"/>
                    <a:pt x="20" y="172"/>
                  </a:cubicBezTo>
                  <a:lnTo>
                    <a:pt x="20" y="172"/>
                  </a:lnTo>
                  <a:cubicBezTo>
                    <a:pt x="20" y="172"/>
                    <a:pt x="20" y="172"/>
                    <a:pt x="20" y="172"/>
                  </a:cubicBezTo>
                  <a:lnTo>
                    <a:pt x="20" y="172"/>
                  </a:lnTo>
                  <a:cubicBezTo>
                    <a:pt x="20" y="172"/>
                    <a:pt x="20" y="172"/>
                    <a:pt x="20" y="172"/>
                  </a:cubicBezTo>
                  <a:lnTo>
                    <a:pt x="20" y="172"/>
                  </a:lnTo>
                  <a:cubicBezTo>
                    <a:pt x="20" y="172"/>
                    <a:pt x="20" y="172"/>
                    <a:pt x="20" y="171"/>
                  </a:cubicBezTo>
                  <a:lnTo>
                    <a:pt x="20" y="171"/>
                  </a:lnTo>
                  <a:cubicBezTo>
                    <a:pt x="20" y="171"/>
                    <a:pt x="20" y="171"/>
                    <a:pt x="20" y="171"/>
                  </a:cubicBezTo>
                  <a:lnTo>
                    <a:pt x="20" y="171"/>
                  </a:lnTo>
                  <a:cubicBezTo>
                    <a:pt x="20" y="171"/>
                    <a:pt x="20" y="171"/>
                    <a:pt x="20" y="171"/>
                  </a:cubicBezTo>
                  <a:cubicBezTo>
                    <a:pt x="22" y="164"/>
                    <a:pt x="26" y="157"/>
                    <a:pt x="30" y="155"/>
                  </a:cubicBezTo>
                  <a:cubicBezTo>
                    <a:pt x="34" y="153"/>
                    <a:pt x="36" y="158"/>
                    <a:pt x="35" y="165"/>
                  </a:cubicBezTo>
                  <a:cubicBezTo>
                    <a:pt x="35" y="165"/>
                    <a:pt x="35" y="165"/>
                    <a:pt x="35" y="165"/>
                  </a:cubicBezTo>
                  <a:cubicBezTo>
                    <a:pt x="35" y="166"/>
                    <a:pt x="35" y="166"/>
                    <a:pt x="35" y="166"/>
                  </a:cubicBezTo>
                  <a:lnTo>
                    <a:pt x="35" y="166"/>
                  </a:lnTo>
                  <a:cubicBezTo>
                    <a:pt x="35" y="166"/>
                    <a:pt x="35" y="166"/>
                    <a:pt x="35" y="166"/>
                  </a:cubicBezTo>
                  <a:lnTo>
                    <a:pt x="35" y="166"/>
                  </a:lnTo>
                  <a:lnTo>
                    <a:pt x="35" y="167"/>
                  </a:lnTo>
                  <a:cubicBezTo>
                    <a:pt x="35" y="167"/>
                    <a:pt x="35" y="167"/>
                    <a:pt x="35" y="167"/>
                  </a:cubicBezTo>
                  <a:lnTo>
                    <a:pt x="35" y="167"/>
                  </a:lnTo>
                  <a:cubicBezTo>
                    <a:pt x="35" y="167"/>
                    <a:pt x="35" y="167"/>
                    <a:pt x="35" y="167"/>
                  </a:cubicBezTo>
                  <a:close/>
                  <a:moveTo>
                    <a:pt x="243" y="1"/>
                  </a:moveTo>
                  <a:lnTo>
                    <a:pt x="243" y="1"/>
                  </a:lnTo>
                  <a:cubicBezTo>
                    <a:pt x="250" y="1"/>
                    <a:pt x="256" y="3"/>
                    <a:pt x="257" y="5"/>
                  </a:cubicBezTo>
                  <a:cubicBezTo>
                    <a:pt x="257" y="7"/>
                    <a:pt x="250" y="9"/>
                    <a:pt x="242" y="9"/>
                  </a:cubicBezTo>
                  <a:cubicBezTo>
                    <a:pt x="234" y="10"/>
                    <a:pt x="228" y="8"/>
                    <a:pt x="228" y="5"/>
                  </a:cubicBezTo>
                  <a:cubicBezTo>
                    <a:pt x="229" y="3"/>
                    <a:pt x="235" y="1"/>
                    <a:pt x="243" y="1"/>
                  </a:cubicBezTo>
                  <a:close/>
                  <a:moveTo>
                    <a:pt x="129" y="56"/>
                  </a:moveTo>
                  <a:lnTo>
                    <a:pt x="129" y="56"/>
                  </a:lnTo>
                  <a:cubicBezTo>
                    <a:pt x="134" y="55"/>
                    <a:pt x="137" y="55"/>
                    <a:pt x="139" y="57"/>
                  </a:cubicBezTo>
                  <a:cubicBezTo>
                    <a:pt x="140" y="58"/>
                    <a:pt x="141" y="61"/>
                    <a:pt x="140" y="64"/>
                  </a:cubicBezTo>
                  <a:cubicBezTo>
                    <a:pt x="139" y="70"/>
                    <a:pt x="131" y="77"/>
                    <a:pt x="123" y="79"/>
                  </a:cubicBezTo>
                  <a:cubicBezTo>
                    <a:pt x="119" y="80"/>
                    <a:pt x="115" y="79"/>
                    <a:pt x="113" y="77"/>
                  </a:cubicBezTo>
                  <a:cubicBezTo>
                    <a:pt x="113" y="77"/>
                    <a:pt x="113" y="77"/>
                    <a:pt x="113" y="77"/>
                  </a:cubicBezTo>
                  <a:cubicBezTo>
                    <a:pt x="113" y="77"/>
                    <a:pt x="113" y="77"/>
                    <a:pt x="113" y="77"/>
                  </a:cubicBezTo>
                  <a:cubicBezTo>
                    <a:pt x="112" y="75"/>
                    <a:pt x="112" y="73"/>
                    <a:pt x="112" y="70"/>
                  </a:cubicBezTo>
                  <a:cubicBezTo>
                    <a:pt x="114" y="64"/>
                    <a:pt x="122" y="58"/>
                    <a:pt x="129" y="56"/>
                  </a:cubicBezTo>
                  <a:close/>
                  <a:moveTo>
                    <a:pt x="192" y="366"/>
                  </a:moveTo>
                  <a:lnTo>
                    <a:pt x="192" y="366"/>
                  </a:lnTo>
                  <a:lnTo>
                    <a:pt x="194" y="366"/>
                  </a:lnTo>
                  <a:cubicBezTo>
                    <a:pt x="194" y="365"/>
                    <a:pt x="193" y="366"/>
                    <a:pt x="192" y="366"/>
                  </a:cubicBezTo>
                  <a:close/>
                  <a:moveTo>
                    <a:pt x="76" y="282"/>
                  </a:moveTo>
                  <a:lnTo>
                    <a:pt x="76" y="282"/>
                  </a:lnTo>
                  <a:cubicBezTo>
                    <a:pt x="76" y="283"/>
                    <a:pt x="76" y="284"/>
                    <a:pt x="76" y="285"/>
                  </a:cubicBezTo>
                  <a:cubicBezTo>
                    <a:pt x="78" y="293"/>
                    <a:pt x="84" y="300"/>
                    <a:pt x="91" y="300"/>
                  </a:cubicBezTo>
                  <a:cubicBezTo>
                    <a:pt x="99" y="301"/>
                    <a:pt x="106" y="293"/>
                    <a:pt x="106" y="283"/>
                  </a:cubicBezTo>
                  <a:cubicBezTo>
                    <a:pt x="106" y="282"/>
                    <a:pt x="105" y="281"/>
                    <a:pt x="105" y="280"/>
                  </a:cubicBezTo>
                  <a:cubicBezTo>
                    <a:pt x="104" y="271"/>
                    <a:pt x="97" y="265"/>
                    <a:pt x="90" y="265"/>
                  </a:cubicBezTo>
                  <a:cubicBezTo>
                    <a:pt x="81" y="265"/>
                    <a:pt x="75" y="272"/>
                    <a:pt x="76" y="282"/>
                  </a:cubicBezTo>
                  <a:close/>
                  <a:moveTo>
                    <a:pt x="200" y="396"/>
                  </a:moveTo>
                  <a:lnTo>
                    <a:pt x="200" y="396"/>
                  </a:lnTo>
                  <a:cubicBezTo>
                    <a:pt x="200" y="395"/>
                    <a:pt x="200" y="395"/>
                    <a:pt x="199" y="395"/>
                  </a:cubicBezTo>
                  <a:lnTo>
                    <a:pt x="199" y="395"/>
                  </a:lnTo>
                  <a:cubicBezTo>
                    <a:pt x="199" y="395"/>
                    <a:pt x="199" y="395"/>
                    <a:pt x="199" y="395"/>
                  </a:cubicBezTo>
                  <a:cubicBezTo>
                    <a:pt x="199" y="395"/>
                    <a:pt x="199" y="395"/>
                    <a:pt x="199" y="395"/>
                  </a:cubicBezTo>
                  <a:cubicBezTo>
                    <a:pt x="199" y="395"/>
                    <a:pt x="199" y="395"/>
                    <a:pt x="198" y="395"/>
                  </a:cubicBezTo>
                  <a:cubicBezTo>
                    <a:pt x="198" y="395"/>
                    <a:pt x="198" y="395"/>
                    <a:pt x="198" y="395"/>
                  </a:cubicBezTo>
                  <a:cubicBezTo>
                    <a:pt x="198" y="395"/>
                    <a:pt x="198" y="395"/>
                    <a:pt x="198" y="395"/>
                  </a:cubicBezTo>
                  <a:cubicBezTo>
                    <a:pt x="198" y="395"/>
                    <a:pt x="198" y="395"/>
                    <a:pt x="197" y="395"/>
                  </a:cubicBezTo>
                  <a:cubicBezTo>
                    <a:pt x="197" y="395"/>
                    <a:pt x="197" y="395"/>
                    <a:pt x="197" y="395"/>
                  </a:cubicBezTo>
                  <a:cubicBezTo>
                    <a:pt x="188" y="395"/>
                    <a:pt x="181" y="402"/>
                    <a:pt x="182" y="409"/>
                  </a:cubicBezTo>
                  <a:cubicBezTo>
                    <a:pt x="183" y="417"/>
                    <a:pt x="190" y="424"/>
                    <a:pt x="199" y="425"/>
                  </a:cubicBezTo>
                  <a:cubicBezTo>
                    <a:pt x="199" y="425"/>
                    <a:pt x="199" y="425"/>
                    <a:pt x="200" y="425"/>
                  </a:cubicBezTo>
                  <a:cubicBezTo>
                    <a:pt x="200" y="425"/>
                    <a:pt x="200" y="425"/>
                    <a:pt x="200" y="425"/>
                  </a:cubicBezTo>
                  <a:cubicBezTo>
                    <a:pt x="200" y="425"/>
                    <a:pt x="200" y="425"/>
                    <a:pt x="200" y="425"/>
                  </a:cubicBezTo>
                  <a:lnTo>
                    <a:pt x="201" y="425"/>
                  </a:lnTo>
                  <a:cubicBezTo>
                    <a:pt x="201" y="425"/>
                    <a:pt x="201" y="425"/>
                    <a:pt x="201" y="425"/>
                  </a:cubicBezTo>
                  <a:lnTo>
                    <a:pt x="201" y="425"/>
                  </a:lnTo>
                  <a:lnTo>
                    <a:pt x="201" y="425"/>
                  </a:lnTo>
                  <a:cubicBezTo>
                    <a:pt x="201" y="425"/>
                    <a:pt x="201" y="425"/>
                    <a:pt x="202" y="425"/>
                  </a:cubicBezTo>
                  <a:cubicBezTo>
                    <a:pt x="211" y="425"/>
                    <a:pt x="218" y="419"/>
                    <a:pt x="217" y="411"/>
                  </a:cubicBezTo>
                  <a:cubicBezTo>
                    <a:pt x="217" y="403"/>
                    <a:pt x="209" y="397"/>
                    <a:pt x="200" y="396"/>
                  </a:cubicBezTo>
                  <a:close/>
                  <a:moveTo>
                    <a:pt x="224" y="193"/>
                  </a:moveTo>
                  <a:lnTo>
                    <a:pt x="224" y="193"/>
                  </a:lnTo>
                  <a:cubicBezTo>
                    <a:pt x="235" y="193"/>
                    <a:pt x="244" y="185"/>
                    <a:pt x="244" y="174"/>
                  </a:cubicBezTo>
                  <a:cubicBezTo>
                    <a:pt x="244" y="164"/>
                    <a:pt x="235" y="155"/>
                    <a:pt x="225" y="156"/>
                  </a:cubicBezTo>
                  <a:cubicBezTo>
                    <a:pt x="214" y="156"/>
                    <a:pt x="205" y="164"/>
                    <a:pt x="205" y="174"/>
                  </a:cubicBezTo>
                  <a:cubicBezTo>
                    <a:pt x="205" y="185"/>
                    <a:pt x="213" y="193"/>
                    <a:pt x="224" y="193"/>
                  </a:cubicBezTo>
                  <a:close/>
                  <a:moveTo>
                    <a:pt x="359" y="122"/>
                  </a:moveTo>
                  <a:lnTo>
                    <a:pt x="359" y="122"/>
                  </a:lnTo>
                  <a:lnTo>
                    <a:pt x="357" y="122"/>
                  </a:lnTo>
                  <a:lnTo>
                    <a:pt x="359" y="122"/>
                  </a:lnTo>
                  <a:close/>
                  <a:moveTo>
                    <a:pt x="350" y="94"/>
                  </a:moveTo>
                  <a:lnTo>
                    <a:pt x="350" y="94"/>
                  </a:lnTo>
                  <a:cubicBezTo>
                    <a:pt x="342" y="92"/>
                    <a:pt x="334" y="85"/>
                    <a:pt x="334" y="78"/>
                  </a:cubicBezTo>
                  <a:cubicBezTo>
                    <a:pt x="332" y="71"/>
                    <a:pt x="338" y="66"/>
                    <a:pt x="346" y="67"/>
                  </a:cubicBezTo>
                  <a:cubicBezTo>
                    <a:pt x="346" y="67"/>
                    <a:pt x="346" y="67"/>
                    <a:pt x="346" y="67"/>
                  </a:cubicBezTo>
                  <a:cubicBezTo>
                    <a:pt x="347" y="67"/>
                    <a:pt x="347" y="67"/>
                    <a:pt x="347" y="67"/>
                  </a:cubicBezTo>
                  <a:cubicBezTo>
                    <a:pt x="347" y="67"/>
                    <a:pt x="347" y="67"/>
                    <a:pt x="347" y="67"/>
                  </a:cubicBezTo>
                  <a:lnTo>
                    <a:pt x="347" y="67"/>
                  </a:lnTo>
                  <a:cubicBezTo>
                    <a:pt x="347" y="67"/>
                    <a:pt x="347" y="67"/>
                    <a:pt x="347" y="67"/>
                  </a:cubicBezTo>
                  <a:cubicBezTo>
                    <a:pt x="347" y="67"/>
                    <a:pt x="347" y="67"/>
                    <a:pt x="347" y="67"/>
                  </a:cubicBezTo>
                  <a:cubicBezTo>
                    <a:pt x="348" y="67"/>
                    <a:pt x="348" y="67"/>
                    <a:pt x="348" y="67"/>
                  </a:cubicBezTo>
                  <a:lnTo>
                    <a:pt x="348" y="67"/>
                  </a:lnTo>
                  <a:cubicBezTo>
                    <a:pt x="348" y="67"/>
                    <a:pt x="348" y="67"/>
                    <a:pt x="348" y="67"/>
                  </a:cubicBezTo>
                  <a:lnTo>
                    <a:pt x="348" y="67"/>
                  </a:lnTo>
                  <a:cubicBezTo>
                    <a:pt x="348" y="67"/>
                    <a:pt x="348" y="67"/>
                    <a:pt x="349" y="68"/>
                  </a:cubicBezTo>
                  <a:cubicBezTo>
                    <a:pt x="356" y="69"/>
                    <a:pt x="364" y="76"/>
                    <a:pt x="365" y="82"/>
                  </a:cubicBezTo>
                  <a:cubicBezTo>
                    <a:pt x="366" y="90"/>
                    <a:pt x="361" y="95"/>
                    <a:pt x="353" y="94"/>
                  </a:cubicBezTo>
                  <a:cubicBezTo>
                    <a:pt x="353" y="94"/>
                    <a:pt x="353" y="94"/>
                    <a:pt x="353" y="94"/>
                  </a:cubicBezTo>
                  <a:lnTo>
                    <a:pt x="353" y="94"/>
                  </a:lnTo>
                  <a:cubicBezTo>
                    <a:pt x="352" y="94"/>
                    <a:pt x="352" y="94"/>
                    <a:pt x="352" y="94"/>
                  </a:cubicBezTo>
                  <a:lnTo>
                    <a:pt x="352" y="94"/>
                  </a:lnTo>
                  <a:cubicBezTo>
                    <a:pt x="352" y="94"/>
                    <a:pt x="352" y="94"/>
                    <a:pt x="352" y="94"/>
                  </a:cubicBezTo>
                  <a:cubicBezTo>
                    <a:pt x="352" y="94"/>
                    <a:pt x="352" y="94"/>
                    <a:pt x="352" y="94"/>
                  </a:cubicBezTo>
                  <a:cubicBezTo>
                    <a:pt x="351" y="94"/>
                    <a:pt x="351" y="94"/>
                    <a:pt x="351" y="94"/>
                  </a:cubicBezTo>
                  <a:cubicBezTo>
                    <a:pt x="351" y="94"/>
                    <a:pt x="351" y="94"/>
                    <a:pt x="351" y="94"/>
                  </a:cubicBezTo>
                  <a:cubicBezTo>
                    <a:pt x="351" y="94"/>
                    <a:pt x="351" y="94"/>
                    <a:pt x="351" y="94"/>
                  </a:cubicBezTo>
                  <a:lnTo>
                    <a:pt x="351" y="94"/>
                  </a:lnTo>
                  <a:cubicBezTo>
                    <a:pt x="351" y="94"/>
                    <a:pt x="351" y="94"/>
                    <a:pt x="350" y="94"/>
                  </a:cubicBezTo>
                  <a:close/>
                  <a:moveTo>
                    <a:pt x="447" y="188"/>
                  </a:moveTo>
                  <a:lnTo>
                    <a:pt x="447" y="188"/>
                  </a:lnTo>
                  <a:cubicBezTo>
                    <a:pt x="444" y="187"/>
                    <a:pt x="442" y="188"/>
                    <a:pt x="440" y="190"/>
                  </a:cubicBezTo>
                  <a:cubicBezTo>
                    <a:pt x="437" y="193"/>
                    <a:pt x="436" y="197"/>
                    <a:pt x="436" y="202"/>
                  </a:cubicBezTo>
                  <a:cubicBezTo>
                    <a:pt x="437" y="212"/>
                    <a:pt x="443" y="220"/>
                    <a:pt x="450" y="220"/>
                  </a:cubicBezTo>
                  <a:cubicBezTo>
                    <a:pt x="452" y="220"/>
                    <a:pt x="454" y="219"/>
                    <a:pt x="456" y="217"/>
                  </a:cubicBezTo>
                  <a:cubicBezTo>
                    <a:pt x="458" y="215"/>
                    <a:pt x="459" y="211"/>
                    <a:pt x="459" y="206"/>
                  </a:cubicBezTo>
                  <a:cubicBezTo>
                    <a:pt x="458" y="197"/>
                    <a:pt x="453" y="189"/>
                    <a:pt x="447" y="188"/>
                  </a:cubicBezTo>
                  <a:close/>
                  <a:moveTo>
                    <a:pt x="351" y="309"/>
                  </a:moveTo>
                  <a:lnTo>
                    <a:pt x="351" y="309"/>
                  </a:lnTo>
                  <a:cubicBezTo>
                    <a:pt x="351" y="308"/>
                    <a:pt x="351" y="307"/>
                    <a:pt x="351" y="306"/>
                  </a:cubicBezTo>
                  <a:cubicBezTo>
                    <a:pt x="351" y="296"/>
                    <a:pt x="343" y="287"/>
                    <a:pt x="333" y="288"/>
                  </a:cubicBezTo>
                  <a:cubicBezTo>
                    <a:pt x="324" y="288"/>
                    <a:pt x="317" y="295"/>
                    <a:pt x="315" y="303"/>
                  </a:cubicBezTo>
                  <a:cubicBezTo>
                    <a:pt x="315" y="304"/>
                    <a:pt x="314" y="305"/>
                    <a:pt x="314" y="305"/>
                  </a:cubicBezTo>
                  <a:cubicBezTo>
                    <a:pt x="314" y="316"/>
                    <a:pt x="321" y="324"/>
                    <a:pt x="332" y="324"/>
                  </a:cubicBezTo>
                  <a:cubicBezTo>
                    <a:pt x="341" y="324"/>
                    <a:pt x="349" y="318"/>
                    <a:pt x="351" y="309"/>
                  </a:cubicBezTo>
                  <a:close/>
                  <a:moveTo>
                    <a:pt x="341" y="168"/>
                  </a:moveTo>
                  <a:lnTo>
                    <a:pt x="341" y="168"/>
                  </a:lnTo>
                  <a:cubicBezTo>
                    <a:pt x="331" y="167"/>
                    <a:pt x="323" y="175"/>
                    <a:pt x="324" y="186"/>
                  </a:cubicBezTo>
                  <a:cubicBezTo>
                    <a:pt x="324" y="196"/>
                    <a:pt x="332" y="205"/>
                    <a:pt x="343" y="205"/>
                  </a:cubicBezTo>
                  <a:cubicBezTo>
                    <a:pt x="352" y="205"/>
                    <a:pt x="360" y="197"/>
                    <a:pt x="360" y="187"/>
                  </a:cubicBezTo>
                  <a:cubicBezTo>
                    <a:pt x="359" y="177"/>
                    <a:pt x="351" y="168"/>
                    <a:pt x="341" y="168"/>
                  </a:cubicBezTo>
                  <a:close/>
                  <a:moveTo>
                    <a:pt x="199" y="247"/>
                  </a:moveTo>
                  <a:lnTo>
                    <a:pt x="199" y="247"/>
                  </a:lnTo>
                  <a:lnTo>
                    <a:pt x="202" y="247"/>
                  </a:lnTo>
                  <a:cubicBezTo>
                    <a:pt x="201" y="247"/>
                    <a:pt x="200" y="247"/>
                    <a:pt x="199" y="247"/>
                  </a:cubicBezTo>
                  <a:close/>
                  <a:moveTo>
                    <a:pt x="206" y="282"/>
                  </a:moveTo>
                  <a:lnTo>
                    <a:pt x="206" y="282"/>
                  </a:lnTo>
                  <a:lnTo>
                    <a:pt x="206" y="282"/>
                  </a:lnTo>
                  <a:cubicBezTo>
                    <a:pt x="206" y="282"/>
                    <a:pt x="206" y="282"/>
                    <a:pt x="206" y="282"/>
                  </a:cubicBezTo>
                  <a:cubicBezTo>
                    <a:pt x="206" y="282"/>
                    <a:pt x="206" y="282"/>
                    <a:pt x="205" y="282"/>
                  </a:cubicBezTo>
                  <a:cubicBezTo>
                    <a:pt x="205" y="282"/>
                    <a:pt x="205" y="282"/>
                    <a:pt x="205" y="282"/>
                  </a:cubicBezTo>
                  <a:cubicBezTo>
                    <a:pt x="205" y="282"/>
                    <a:pt x="205" y="282"/>
                    <a:pt x="205" y="282"/>
                  </a:cubicBezTo>
                  <a:cubicBezTo>
                    <a:pt x="205" y="282"/>
                    <a:pt x="205" y="282"/>
                    <a:pt x="205" y="282"/>
                  </a:cubicBezTo>
                  <a:cubicBezTo>
                    <a:pt x="205" y="282"/>
                    <a:pt x="205" y="282"/>
                    <a:pt x="204" y="282"/>
                  </a:cubicBezTo>
                  <a:cubicBezTo>
                    <a:pt x="204" y="282"/>
                    <a:pt x="204" y="282"/>
                    <a:pt x="204" y="282"/>
                  </a:cubicBezTo>
                  <a:cubicBezTo>
                    <a:pt x="204" y="282"/>
                    <a:pt x="204" y="282"/>
                    <a:pt x="204" y="282"/>
                  </a:cubicBezTo>
                  <a:cubicBezTo>
                    <a:pt x="204" y="282"/>
                    <a:pt x="204" y="282"/>
                    <a:pt x="204" y="282"/>
                  </a:cubicBezTo>
                  <a:cubicBezTo>
                    <a:pt x="204" y="282"/>
                    <a:pt x="204" y="282"/>
                    <a:pt x="203" y="282"/>
                  </a:cubicBezTo>
                  <a:cubicBezTo>
                    <a:pt x="193" y="283"/>
                    <a:pt x="186" y="291"/>
                    <a:pt x="186" y="301"/>
                  </a:cubicBezTo>
                  <a:cubicBezTo>
                    <a:pt x="186" y="311"/>
                    <a:pt x="194" y="320"/>
                    <a:pt x="204" y="321"/>
                  </a:cubicBezTo>
                  <a:cubicBezTo>
                    <a:pt x="204" y="321"/>
                    <a:pt x="204" y="321"/>
                    <a:pt x="204" y="321"/>
                  </a:cubicBezTo>
                  <a:cubicBezTo>
                    <a:pt x="204" y="321"/>
                    <a:pt x="204" y="321"/>
                    <a:pt x="204" y="321"/>
                  </a:cubicBezTo>
                  <a:cubicBezTo>
                    <a:pt x="205" y="321"/>
                    <a:pt x="205" y="321"/>
                    <a:pt x="205" y="321"/>
                  </a:cubicBezTo>
                  <a:cubicBezTo>
                    <a:pt x="205" y="321"/>
                    <a:pt x="205" y="321"/>
                    <a:pt x="205" y="321"/>
                  </a:cubicBezTo>
                  <a:cubicBezTo>
                    <a:pt x="205" y="321"/>
                    <a:pt x="205" y="321"/>
                    <a:pt x="205" y="321"/>
                  </a:cubicBezTo>
                  <a:cubicBezTo>
                    <a:pt x="205" y="321"/>
                    <a:pt x="205" y="321"/>
                    <a:pt x="205" y="321"/>
                  </a:cubicBezTo>
                  <a:cubicBezTo>
                    <a:pt x="206" y="321"/>
                    <a:pt x="206" y="321"/>
                    <a:pt x="206" y="321"/>
                  </a:cubicBezTo>
                  <a:lnTo>
                    <a:pt x="206" y="321"/>
                  </a:lnTo>
                  <a:cubicBezTo>
                    <a:pt x="206" y="321"/>
                    <a:pt x="206" y="321"/>
                    <a:pt x="206" y="321"/>
                  </a:cubicBezTo>
                  <a:cubicBezTo>
                    <a:pt x="206" y="321"/>
                    <a:pt x="206" y="321"/>
                    <a:pt x="206" y="321"/>
                  </a:cubicBezTo>
                  <a:cubicBezTo>
                    <a:pt x="207" y="321"/>
                    <a:pt x="207" y="321"/>
                    <a:pt x="207" y="321"/>
                  </a:cubicBezTo>
                  <a:cubicBezTo>
                    <a:pt x="217" y="320"/>
                    <a:pt x="225" y="312"/>
                    <a:pt x="224" y="302"/>
                  </a:cubicBezTo>
                  <a:cubicBezTo>
                    <a:pt x="224" y="292"/>
                    <a:pt x="216" y="283"/>
                    <a:pt x="206" y="282"/>
                  </a:cubicBezTo>
                  <a:close/>
                  <a:moveTo>
                    <a:pt x="99" y="186"/>
                  </a:moveTo>
                  <a:lnTo>
                    <a:pt x="99" y="186"/>
                  </a:lnTo>
                  <a:cubicBezTo>
                    <a:pt x="103" y="186"/>
                    <a:pt x="107" y="184"/>
                    <a:pt x="110" y="182"/>
                  </a:cubicBezTo>
                  <a:cubicBezTo>
                    <a:pt x="113" y="178"/>
                    <a:pt x="116" y="173"/>
                    <a:pt x="116" y="168"/>
                  </a:cubicBezTo>
                  <a:cubicBezTo>
                    <a:pt x="117" y="158"/>
                    <a:pt x="111" y="151"/>
                    <a:pt x="102" y="152"/>
                  </a:cubicBezTo>
                  <a:cubicBezTo>
                    <a:pt x="99" y="152"/>
                    <a:pt x="96" y="154"/>
                    <a:pt x="93" y="156"/>
                  </a:cubicBezTo>
                  <a:cubicBezTo>
                    <a:pt x="90" y="160"/>
                    <a:pt x="87" y="164"/>
                    <a:pt x="87" y="169"/>
                  </a:cubicBezTo>
                  <a:cubicBezTo>
                    <a:pt x="85" y="178"/>
                    <a:pt x="91" y="186"/>
                    <a:pt x="99" y="186"/>
                  </a:cubicBezTo>
                  <a:close/>
                  <a:moveTo>
                    <a:pt x="250" y="77"/>
                  </a:moveTo>
                  <a:lnTo>
                    <a:pt x="250" y="77"/>
                  </a:lnTo>
                  <a:cubicBezTo>
                    <a:pt x="247" y="81"/>
                    <a:pt x="242" y="84"/>
                    <a:pt x="235" y="84"/>
                  </a:cubicBezTo>
                  <a:cubicBezTo>
                    <a:pt x="225" y="84"/>
                    <a:pt x="218" y="78"/>
                    <a:pt x="218" y="70"/>
                  </a:cubicBezTo>
                  <a:cubicBezTo>
                    <a:pt x="218" y="68"/>
                    <a:pt x="219" y="65"/>
                    <a:pt x="221" y="63"/>
                  </a:cubicBezTo>
                  <a:cubicBezTo>
                    <a:pt x="225" y="59"/>
                    <a:pt x="230" y="57"/>
                    <a:pt x="237" y="57"/>
                  </a:cubicBezTo>
                  <a:cubicBezTo>
                    <a:pt x="246" y="57"/>
                    <a:pt x="254" y="63"/>
                    <a:pt x="253" y="71"/>
                  </a:cubicBezTo>
                  <a:cubicBezTo>
                    <a:pt x="253" y="73"/>
                    <a:pt x="252" y="75"/>
                    <a:pt x="251" y="77"/>
                  </a:cubicBezTo>
                  <a:cubicBezTo>
                    <a:pt x="250" y="77"/>
                    <a:pt x="250" y="77"/>
                    <a:pt x="250" y="77"/>
                  </a:cubicBezTo>
                  <a:lnTo>
                    <a:pt x="250" y="77"/>
                  </a:lnTo>
                  <a:close/>
                  <a:moveTo>
                    <a:pt x="447" y="117"/>
                  </a:moveTo>
                  <a:lnTo>
                    <a:pt x="447" y="117"/>
                  </a:lnTo>
                  <a:cubicBezTo>
                    <a:pt x="450" y="124"/>
                    <a:pt x="447" y="128"/>
                    <a:pt x="442" y="126"/>
                  </a:cubicBezTo>
                  <a:cubicBezTo>
                    <a:pt x="436" y="124"/>
                    <a:pt x="430" y="116"/>
                    <a:pt x="428" y="109"/>
                  </a:cubicBezTo>
                  <a:cubicBezTo>
                    <a:pt x="426" y="102"/>
                    <a:pt x="429" y="99"/>
                    <a:pt x="434" y="101"/>
                  </a:cubicBezTo>
                  <a:cubicBezTo>
                    <a:pt x="439" y="103"/>
                    <a:pt x="445" y="110"/>
                    <a:pt x="447" y="117"/>
                  </a:cubicBezTo>
                  <a:close/>
                  <a:moveTo>
                    <a:pt x="327" y="20"/>
                  </a:moveTo>
                  <a:lnTo>
                    <a:pt x="327" y="20"/>
                  </a:lnTo>
                  <a:cubicBezTo>
                    <a:pt x="327" y="20"/>
                    <a:pt x="327" y="19"/>
                    <a:pt x="326" y="19"/>
                  </a:cubicBezTo>
                  <a:cubicBezTo>
                    <a:pt x="325" y="16"/>
                    <a:pt x="329" y="15"/>
                    <a:pt x="336" y="17"/>
                  </a:cubicBezTo>
                  <a:cubicBezTo>
                    <a:pt x="341" y="19"/>
                    <a:pt x="347" y="22"/>
                    <a:pt x="350" y="24"/>
                  </a:cubicBezTo>
                  <a:cubicBezTo>
                    <a:pt x="351" y="24"/>
                    <a:pt x="351" y="25"/>
                    <a:pt x="351" y="25"/>
                  </a:cubicBezTo>
                  <a:cubicBezTo>
                    <a:pt x="354" y="28"/>
                    <a:pt x="350" y="30"/>
                    <a:pt x="342" y="28"/>
                  </a:cubicBezTo>
                  <a:cubicBezTo>
                    <a:pt x="336" y="26"/>
                    <a:pt x="330" y="23"/>
                    <a:pt x="327" y="20"/>
                  </a:cubicBezTo>
                  <a:close/>
                  <a:moveTo>
                    <a:pt x="92" y="371"/>
                  </a:moveTo>
                  <a:lnTo>
                    <a:pt x="92" y="371"/>
                  </a:lnTo>
                  <a:cubicBezTo>
                    <a:pt x="91" y="371"/>
                    <a:pt x="90" y="371"/>
                    <a:pt x="90" y="371"/>
                  </a:cubicBezTo>
                  <a:cubicBezTo>
                    <a:pt x="89" y="371"/>
                    <a:pt x="89" y="371"/>
                    <a:pt x="89" y="371"/>
                  </a:cubicBezTo>
                  <a:lnTo>
                    <a:pt x="89" y="371"/>
                  </a:lnTo>
                  <a:cubicBezTo>
                    <a:pt x="89" y="371"/>
                    <a:pt x="89" y="371"/>
                    <a:pt x="89" y="371"/>
                  </a:cubicBezTo>
                  <a:cubicBezTo>
                    <a:pt x="84" y="371"/>
                    <a:pt x="81" y="376"/>
                    <a:pt x="82" y="383"/>
                  </a:cubicBezTo>
                  <a:cubicBezTo>
                    <a:pt x="84" y="390"/>
                    <a:pt x="91" y="398"/>
                    <a:pt x="98" y="400"/>
                  </a:cubicBezTo>
                  <a:cubicBezTo>
                    <a:pt x="99" y="400"/>
                    <a:pt x="100" y="400"/>
                    <a:pt x="101" y="400"/>
                  </a:cubicBezTo>
                  <a:cubicBezTo>
                    <a:pt x="101" y="400"/>
                    <a:pt x="101" y="400"/>
                    <a:pt x="101" y="400"/>
                  </a:cubicBezTo>
                  <a:lnTo>
                    <a:pt x="101" y="400"/>
                  </a:lnTo>
                  <a:cubicBezTo>
                    <a:pt x="101" y="400"/>
                    <a:pt x="101" y="400"/>
                    <a:pt x="102" y="400"/>
                  </a:cubicBezTo>
                  <a:cubicBezTo>
                    <a:pt x="107" y="400"/>
                    <a:pt x="110" y="395"/>
                    <a:pt x="109" y="389"/>
                  </a:cubicBezTo>
                  <a:cubicBezTo>
                    <a:pt x="108" y="380"/>
                    <a:pt x="100" y="372"/>
                    <a:pt x="92" y="371"/>
                  </a:cubicBezTo>
                  <a:close/>
                  <a:moveTo>
                    <a:pt x="320" y="399"/>
                  </a:moveTo>
                  <a:lnTo>
                    <a:pt x="320" y="399"/>
                  </a:lnTo>
                  <a:cubicBezTo>
                    <a:pt x="311" y="399"/>
                    <a:pt x="302" y="407"/>
                    <a:pt x="302" y="415"/>
                  </a:cubicBezTo>
                  <a:cubicBezTo>
                    <a:pt x="302" y="415"/>
                    <a:pt x="302" y="415"/>
                    <a:pt x="302" y="415"/>
                  </a:cubicBezTo>
                  <a:cubicBezTo>
                    <a:pt x="301" y="415"/>
                    <a:pt x="301" y="415"/>
                    <a:pt x="302" y="415"/>
                  </a:cubicBezTo>
                  <a:cubicBezTo>
                    <a:pt x="302" y="415"/>
                    <a:pt x="302" y="415"/>
                    <a:pt x="302" y="415"/>
                  </a:cubicBezTo>
                  <a:cubicBezTo>
                    <a:pt x="301" y="423"/>
                    <a:pt x="308" y="428"/>
                    <a:pt x="317" y="427"/>
                  </a:cubicBezTo>
                  <a:cubicBezTo>
                    <a:pt x="326" y="426"/>
                    <a:pt x="334" y="420"/>
                    <a:pt x="336" y="412"/>
                  </a:cubicBezTo>
                  <a:cubicBezTo>
                    <a:pt x="336" y="412"/>
                    <a:pt x="336" y="412"/>
                    <a:pt x="336" y="412"/>
                  </a:cubicBezTo>
                  <a:cubicBezTo>
                    <a:pt x="336" y="412"/>
                    <a:pt x="336" y="412"/>
                    <a:pt x="336" y="412"/>
                  </a:cubicBezTo>
                  <a:cubicBezTo>
                    <a:pt x="336" y="412"/>
                    <a:pt x="336" y="412"/>
                    <a:pt x="336" y="412"/>
                  </a:cubicBezTo>
                  <a:cubicBezTo>
                    <a:pt x="336" y="404"/>
                    <a:pt x="330" y="398"/>
                    <a:pt x="320" y="399"/>
                  </a:cubicBezTo>
                  <a:close/>
                  <a:moveTo>
                    <a:pt x="449" y="311"/>
                  </a:moveTo>
                  <a:lnTo>
                    <a:pt x="449" y="311"/>
                  </a:lnTo>
                  <a:cubicBezTo>
                    <a:pt x="449" y="309"/>
                    <a:pt x="450" y="306"/>
                    <a:pt x="450" y="304"/>
                  </a:cubicBezTo>
                  <a:cubicBezTo>
                    <a:pt x="451" y="295"/>
                    <a:pt x="446" y="288"/>
                    <a:pt x="440" y="289"/>
                  </a:cubicBezTo>
                  <a:cubicBezTo>
                    <a:pt x="435" y="289"/>
                    <a:pt x="430" y="293"/>
                    <a:pt x="427" y="299"/>
                  </a:cubicBezTo>
                  <a:cubicBezTo>
                    <a:pt x="426" y="302"/>
                    <a:pt x="426" y="304"/>
                    <a:pt x="426" y="306"/>
                  </a:cubicBezTo>
                  <a:cubicBezTo>
                    <a:pt x="425" y="316"/>
                    <a:pt x="430" y="322"/>
                    <a:pt x="437" y="322"/>
                  </a:cubicBezTo>
                  <a:cubicBezTo>
                    <a:pt x="442" y="321"/>
                    <a:pt x="446" y="316"/>
                    <a:pt x="449" y="311"/>
                  </a:cubicBezTo>
                  <a:close/>
                  <a:moveTo>
                    <a:pt x="300" y="474"/>
                  </a:moveTo>
                  <a:lnTo>
                    <a:pt x="300" y="474"/>
                  </a:lnTo>
                  <a:cubicBezTo>
                    <a:pt x="291" y="475"/>
                    <a:pt x="284" y="479"/>
                    <a:pt x="283" y="483"/>
                  </a:cubicBezTo>
                  <a:cubicBezTo>
                    <a:pt x="282" y="486"/>
                    <a:pt x="288" y="488"/>
                    <a:pt x="296" y="487"/>
                  </a:cubicBezTo>
                  <a:cubicBezTo>
                    <a:pt x="304" y="486"/>
                    <a:pt x="311" y="482"/>
                    <a:pt x="312" y="479"/>
                  </a:cubicBezTo>
                  <a:cubicBezTo>
                    <a:pt x="313" y="475"/>
                    <a:pt x="308" y="473"/>
                    <a:pt x="300" y="474"/>
                  </a:cubicBezTo>
                  <a:close/>
                  <a:moveTo>
                    <a:pt x="492" y="285"/>
                  </a:moveTo>
                  <a:lnTo>
                    <a:pt x="492" y="285"/>
                  </a:lnTo>
                  <a:cubicBezTo>
                    <a:pt x="490" y="286"/>
                    <a:pt x="487" y="293"/>
                    <a:pt x="486" y="301"/>
                  </a:cubicBezTo>
                  <a:cubicBezTo>
                    <a:pt x="485" y="308"/>
                    <a:pt x="486" y="313"/>
                    <a:pt x="488" y="312"/>
                  </a:cubicBezTo>
                  <a:cubicBezTo>
                    <a:pt x="489" y="310"/>
                    <a:pt x="492" y="303"/>
                    <a:pt x="493" y="296"/>
                  </a:cubicBezTo>
                  <a:cubicBezTo>
                    <a:pt x="494" y="289"/>
                    <a:pt x="494" y="284"/>
                    <a:pt x="492" y="285"/>
                  </a:cubicBezTo>
                  <a:close/>
                  <a:moveTo>
                    <a:pt x="421" y="388"/>
                  </a:moveTo>
                  <a:lnTo>
                    <a:pt x="421" y="388"/>
                  </a:lnTo>
                  <a:cubicBezTo>
                    <a:pt x="421" y="388"/>
                    <a:pt x="421" y="388"/>
                    <a:pt x="421" y="388"/>
                  </a:cubicBezTo>
                  <a:cubicBezTo>
                    <a:pt x="421" y="388"/>
                    <a:pt x="421" y="388"/>
                    <a:pt x="421" y="388"/>
                  </a:cubicBezTo>
                  <a:cubicBezTo>
                    <a:pt x="420" y="388"/>
                    <a:pt x="419" y="388"/>
                    <a:pt x="417" y="388"/>
                  </a:cubicBezTo>
                  <a:cubicBezTo>
                    <a:pt x="411" y="390"/>
                    <a:pt x="403" y="397"/>
                    <a:pt x="402" y="405"/>
                  </a:cubicBezTo>
                  <a:cubicBezTo>
                    <a:pt x="400" y="410"/>
                    <a:pt x="402" y="413"/>
                    <a:pt x="407" y="414"/>
                  </a:cubicBezTo>
                  <a:cubicBezTo>
                    <a:pt x="408" y="414"/>
                    <a:pt x="409" y="413"/>
                    <a:pt x="410" y="413"/>
                  </a:cubicBezTo>
                  <a:cubicBezTo>
                    <a:pt x="416" y="411"/>
                    <a:pt x="423" y="404"/>
                    <a:pt x="425" y="397"/>
                  </a:cubicBezTo>
                  <a:cubicBezTo>
                    <a:pt x="427" y="392"/>
                    <a:pt x="425" y="388"/>
                    <a:pt x="421" y="388"/>
                  </a:cubicBezTo>
                  <a:close/>
                  <a:moveTo>
                    <a:pt x="16" y="253"/>
                  </a:moveTo>
                  <a:lnTo>
                    <a:pt x="16" y="253"/>
                  </a:lnTo>
                  <a:cubicBezTo>
                    <a:pt x="20" y="253"/>
                    <a:pt x="24" y="260"/>
                    <a:pt x="24" y="269"/>
                  </a:cubicBezTo>
                  <a:cubicBezTo>
                    <a:pt x="24" y="278"/>
                    <a:pt x="21" y="284"/>
                    <a:pt x="17" y="283"/>
                  </a:cubicBezTo>
                  <a:cubicBezTo>
                    <a:pt x="14" y="283"/>
                    <a:pt x="10" y="276"/>
                    <a:pt x="10" y="268"/>
                  </a:cubicBezTo>
                  <a:cubicBezTo>
                    <a:pt x="10" y="260"/>
                    <a:pt x="12" y="253"/>
                    <a:pt x="16" y="253"/>
                  </a:cubicBezTo>
                  <a:close/>
                  <a:moveTo>
                    <a:pt x="25" y="346"/>
                  </a:moveTo>
                  <a:lnTo>
                    <a:pt x="25" y="346"/>
                  </a:lnTo>
                  <a:cubicBezTo>
                    <a:pt x="28" y="348"/>
                    <a:pt x="33" y="355"/>
                    <a:pt x="35" y="362"/>
                  </a:cubicBezTo>
                  <a:cubicBezTo>
                    <a:pt x="38" y="369"/>
                    <a:pt x="37" y="372"/>
                    <a:pt x="33" y="369"/>
                  </a:cubicBezTo>
                  <a:cubicBezTo>
                    <a:pt x="31" y="367"/>
                    <a:pt x="27" y="360"/>
                    <a:pt x="24" y="354"/>
                  </a:cubicBezTo>
                  <a:cubicBezTo>
                    <a:pt x="22" y="347"/>
                    <a:pt x="22" y="344"/>
                    <a:pt x="25" y="346"/>
                  </a:cubicBezTo>
                  <a:close/>
                  <a:moveTo>
                    <a:pt x="108" y="444"/>
                  </a:moveTo>
                  <a:lnTo>
                    <a:pt x="108" y="444"/>
                  </a:lnTo>
                  <a:cubicBezTo>
                    <a:pt x="102" y="442"/>
                    <a:pt x="99" y="443"/>
                    <a:pt x="102" y="447"/>
                  </a:cubicBezTo>
                  <a:cubicBezTo>
                    <a:pt x="105" y="450"/>
                    <a:pt x="112" y="455"/>
                    <a:pt x="117" y="458"/>
                  </a:cubicBezTo>
                  <a:cubicBezTo>
                    <a:pt x="123" y="461"/>
                    <a:pt x="126" y="460"/>
                    <a:pt x="124" y="456"/>
                  </a:cubicBezTo>
                  <a:cubicBezTo>
                    <a:pt x="121" y="452"/>
                    <a:pt x="114" y="447"/>
                    <a:pt x="108" y="444"/>
                  </a:cubicBezTo>
                  <a:close/>
                  <a:moveTo>
                    <a:pt x="32" y="127"/>
                  </a:moveTo>
                  <a:lnTo>
                    <a:pt x="32" y="127"/>
                  </a:lnTo>
                  <a:cubicBezTo>
                    <a:pt x="37" y="118"/>
                    <a:pt x="42" y="109"/>
                    <a:pt x="48" y="101"/>
                  </a:cubicBezTo>
                  <a:lnTo>
                    <a:pt x="49" y="101"/>
                  </a:lnTo>
                  <a:cubicBezTo>
                    <a:pt x="49" y="101"/>
                    <a:pt x="49" y="101"/>
                    <a:pt x="51" y="100"/>
                  </a:cubicBezTo>
                  <a:cubicBezTo>
                    <a:pt x="55" y="97"/>
                    <a:pt x="61" y="90"/>
                    <a:pt x="64" y="85"/>
                  </a:cubicBezTo>
                  <a:cubicBezTo>
                    <a:pt x="64" y="84"/>
                    <a:pt x="65" y="83"/>
                    <a:pt x="65" y="83"/>
                  </a:cubicBezTo>
                  <a:cubicBezTo>
                    <a:pt x="66" y="81"/>
                    <a:pt x="66" y="81"/>
                    <a:pt x="65" y="81"/>
                  </a:cubicBezTo>
                  <a:lnTo>
                    <a:pt x="65" y="81"/>
                  </a:lnTo>
                  <a:cubicBezTo>
                    <a:pt x="73" y="72"/>
                    <a:pt x="81" y="64"/>
                    <a:pt x="91" y="56"/>
                  </a:cubicBezTo>
                  <a:lnTo>
                    <a:pt x="91" y="56"/>
                  </a:lnTo>
                  <a:cubicBezTo>
                    <a:pt x="99" y="50"/>
                    <a:pt x="108" y="44"/>
                    <a:pt x="115" y="39"/>
                  </a:cubicBezTo>
                  <a:lnTo>
                    <a:pt x="115" y="39"/>
                  </a:lnTo>
                  <a:cubicBezTo>
                    <a:pt x="124" y="33"/>
                    <a:pt x="133" y="28"/>
                    <a:pt x="142" y="23"/>
                  </a:cubicBezTo>
                  <a:lnTo>
                    <a:pt x="143" y="23"/>
                  </a:lnTo>
                  <a:cubicBezTo>
                    <a:pt x="144" y="23"/>
                    <a:pt x="146" y="23"/>
                    <a:pt x="149" y="21"/>
                  </a:cubicBezTo>
                  <a:cubicBezTo>
                    <a:pt x="156" y="19"/>
                    <a:pt x="163" y="16"/>
                    <a:pt x="165" y="14"/>
                  </a:cubicBezTo>
                  <a:lnTo>
                    <a:pt x="165" y="14"/>
                  </a:lnTo>
                  <a:cubicBezTo>
                    <a:pt x="172" y="11"/>
                    <a:pt x="180" y="9"/>
                    <a:pt x="188" y="7"/>
                  </a:cubicBezTo>
                  <a:lnTo>
                    <a:pt x="188" y="7"/>
                  </a:lnTo>
                  <a:cubicBezTo>
                    <a:pt x="188" y="8"/>
                    <a:pt x="187" y="8"/>
                    <a:pt x="187" y="8"/>
                  </a:cubicBezTo>
                  <a:cubicBezTo>
                    <a:pt x="183" y="15"/>
                    <a:pt x="162" y="26"/>
                    <a:pt x="142" y="31"/>
                  </a:cubicBezTo>
                  <a:cubicBezTo>
                    <a:pt x="135" y="33"/>
                    <a:pt x="130" y="34"/>
                    <a:pt x="126" y="35"/>
                  </a:cubicBezTo>
                  <a:cubicBezTo>
                    <a:pt x="112" y="43"/>
                    <a:pt x="92" y="58"/>
                    <a:pt x="82" y="69"/>
                  </a:cubicBezTo>
                  <a:cubicBezTo>
                    <a:pt x="82" y="71"/>
                    <a:pt x="81" y="73"/>
                    <a:pt x="79" y="76"/>
                  </a:cubicBezTo>
                  <a:cubicBezTo>
                    <a:pt x="72" y="92"/>
                    <a:pt x="55" y="112"/>
                    <a:pt x="42" y="119"/>
                  </a:cubicBezTo>
                  <a:cubicBezTo>
                    <a:pt x="38" y="122"/>
                    <a:pt x="36" y="122"/>
                    <a:pt x="35" y="121"/>
                  </a:cubicBezTo>
                  <a:cubicBezTo>
                    <a:pt x="34" y="123"/>
                    <a:pt x="33" y="125"/>
                    <a:pt x="32" y="127"/>
                  </a:cubicBezTo>
                  <a:lnTo>
                    <a:pt x="32" y="127"/>
                  </a:lnTo>
                  <a:close/>
                  <a:moveTo>
                    <a:pt x="1" y="270"/>
                  </a:moveTo>
                  <a:lnTo>
                    <a:pt x="1" y="270"/>
                  </a:lnTo>
                  <a:cubicBezTo>
                    <a:pt x="0" y="263"/>
                    <a:pt x="0" y="256"/>
                    <a:pt x="0" y="249"/>
                  </a:cubicBezTo>
                  <a:cubicBezTo>
                    <a:pt x="0" y="247"/>
                    <a:pt x="0" y="245"/>
                    <a:pt x="0" y="244"/>
                  </a:cubicBezTo>
                  <a:cubicBezTo>
                    <a:pt x="0" y="248"/>
                    <a:pt x="0" y="253"/>
                    <a:pt x="0" y="258"/>
                  </a:cubicBezTo>
                  <a:cubicBezTo>
                    <a:pt x="1" y="262"/>
                    <a:pt x="1" y="266"/>
                    <a:pt x="1" y="270"/>
                  </a:cubicBezTo>
                  <a:lnTo>
                    <a:pt x="1" y="270"/>
                  </a:lnTo>
                  <a:close/>
                  <a:moveTo>
                    <a:pt x="8" y="312"/>
                  </a:moveTo>
                  <a:lnTo>
                    <a:pt x="8" y="312"/>
                  </a:lnTo>
                  <a:cubicBezTo>
                    <a:pt x="7" y="307"/>
                    <a:pt x="6" y="302"/>
                    <a:pt x="5" y="297"/>
                  </a:cubicBezTo>
                  <a:lnTo>
                    <a:pt x="5" y="297"/>
                  </a:lnTo>
                  <a:cubicBezTo>
                    <a:pt x="5" y="294"/>
                    <a:pt x="5" y="290"/>
                    <a:pt x="5" y="286"/>
                  </a:cubicBezTo>
                  <a:cubicBezTo>
                    <a:pt x="4" y="280"/>
                    <a:pt x="3" y="273"/>
                    <a:pt x="2" y="266"/>
                  </a:cubicBezTo>
                  <a:cubicBezTo>
                    <a:pt x="2" y="245"/>
                    <a:pt x="7" y="227"/>
                    <a:pt x="16" y="225"/>
                  </a:cubicBezTo>
                  <a:cubicBezTo>
                    <a:pt x="29" y="224"/>
                    <a:pt x="41" y="244"/>
                    <a:pt x="41" y="270"/>
                  </a:cubicBezTo>
                  <a:cubicBezTo>
                    <a:pt x="43" y="296"/>
                    <a:pt x="32" y="313"/>
                    <a:pt x="20" y="310"/>
                  </a:cubicBezTo>
                  <a:cubicBezTo>
                    <a:pt x="17" y="309"/>
                    <a:pt x="13" y="305"/>
                    <a:pt x="11" y="300"/>
                  </a:cubicBezTo>
                  <a:cubicBezTo>
                    <a:pt x="9" y="303"/>
                    <a:pt x="8" y="307"/>
                    <a:pt x="8" y="312"/>
                  </a:cubicBezTo>
                  <a:lnTo>
                    <a:pt x="8" y="312"/>
                  </a:lnTo>
                  <a:close/>
                  <a:moveTo>
                    <a:pt x="43" y="388"/>
                  </a:moveTo>
                  <a:lnTo>
                    <a:pt x="43" y="388"/>
                  </a:lnTo>
                  <a:lnTo>
                    <a:pt x="43" y="388"/>
                  </a:lnTo>
                  <a:cubicBezTo>
                    <a:pt x="52" y="396"/>
                    <a:pt x="56" y="388"/>
                    <a:pt x="50" y="369"/>
                  </a:cubicBezTo>
                  <a:cubicBezTo>
                    <a:pt x="45" y="348"/>
                    <a:pt x="30" y="326"/>
                    <a:pt x="19" y="322"/>
                  </a:cubicBezTo>
                  <a:lnTo>
                    <a:pt x="13" y="329"/>
                  </a:lnTo>
                  <a:lnTo>
                    <a:pt x="13" y="329"/>
                  </a:lnTo>
                  <a:cubicBezTo>
                    <a:pt x="20" y="350"/>
                    <a:pt x="30" y="370"/>
                    <a:pt x="43" y="388"/>
                  </a:cubicBezTo>
                  <a:close/>
                  <a:moveTo>
                    <a:pt x="137" y="471"/>
                  </a:moveTo>
                  <a:lnTo>
                    <a:pt x="137" y="471"/>
                  </a:lnTo>
                  <a:lnTo>
                    <a:pt x="137" y="471"/>
                  </a:lnTo>
                  <a:cubicBezTo>
                    <a:pt x="146" y="473"/>
                    <a:pt x="150" y="471"/>
                    <a:pt x="146" y="463"/>
                  </a:cubicBezTo>
                  <a:cubicBezTo>
                    <a:pt x="141" y="450"/>
                    <a:pt x="119" y="433"/>
                    <a:pt x="100" y="427"/>
                  </a:cubicBezTo>
                  <a:lnTo>
                    <a:pt x="85" y="436"/>
                  </a:lnTo>
                  <a:lnTo>
                    <a:pt x="85" y="436"/>
                  </a:lnTo>
                  <a:cubicBezTo>
                    <a:pt x="101" y="450"/>
                    <a:pt x="118" y="462"/>
                    <a:pt x="137" y="471"/>
                  </a:cubicBezTo>
                  <a:close/>
                  <a:moveTo>
                    <a:pt x="479" y="343"/>
                  </a:moveTo>
                  <a:lnTo>
                    <a:pt x="479" y="343"/>
                  </a:lnTo>
                  <a:lnTo>
                    <a:pt x="479" y="343"/>
                  </a:lnTo>
                  <a:cubicBezTo>
                    <a:pt x="479" y="343"/>
                    <a:pt x="478" y="344"/>
                    <a:pt x="477" y="345"/>
                  </a:cubicBezTo>
                  <a:cubicBezTo>
                    <a:pt x="469" y="351"/>
                    <a:pt x="456" y="371"/>
                    <a:pt x="449" y="389"/>
                  </a:cubicBezTo>
                  <a:cubicBezTo>
                    <a:pt x="446" y="394"/>
                    <a:pt x="445" y="398"/>
                    <a:pt x="444" y="401"/>
                  </a:cubicBezTo>
                  <a:cubicBezTo>
                    <a:pt x="435" y="413"/>
                    <a:pt x="420" y="427"/>
                    <a:pt x="407" y="437"/>
                  </a:cubicBezTo>
                  <a:cubicBezTo>
                    <a:pt x="404" y="437"/>
                    <a:pt x="399" y="438"/>
                    <a:pt x="393" y="441"/>
                  </a:cubicBezTo>
                  <a:cubicBezTo>
                    <a:pt x="374" y="447"/>
                    <a:pt x="353" y="462"/>
                    <a:pt x="348" y="472"/>
                  </a:cubicBezTo>
                  <a:cubicBezTo>
                    <a:pt x="345" y="475"/>
                    <a:pt x="345" y="477"/>
                    <a:pt x="347" y="477"/>
                  </a:cubicBezTo>
                  <a:lnTo>
                    <a:pt x="347" y="477"/>
                  </a:lnTo>
                  <a:cubicBezTo>
                    <a:pt x="354" y="474"/>
                    <a:pt x="362" y="471"/>
                    <a:pt x="369" y="467"/>
                  </a:cubicBezTo>
                  <a:lnTo>
                    <a:pt x="369" y="467"/>
                  </a:lnTo>
                  <a:cubicBezTo>
                    <a:pt x="367" y="467"/>
                    <a:pt x="367" y="466"/>
                    <a:pt x="369" y="465"/>
                  </a:cubicBezTo>
                  <a:cubicBezTo>
                    <a:pt x="371" y="462"/>
                    <a:pt x="378" y="457"/>
                    <a:pt x="384" y="454"/>
                  </a:cubicBezTo>
                  <a:cubicBezTo>
                    <a:pt x="389" y="452"/>
                    <a:pt x="391" y="452"/>
                    <a:pt x="390" y="453"/>
                  </a:cubicBezTo>
                  <a:lnTo>
                    <a:pt x="390" y="453"/>
                  </a:lnTo>
                  <a:cubicBezTo>
                    <a:pt x="417" y="435"/>
                    <a:pt x="440" y="411"/>
                    <a:pt x="458" y="383"/>
                  </a:cubicBezTo>
                  <a:lnTo>
                    <a:pt x="458" y="383"/>
                  </a:lnTo>
                  <a:cubicBezTo>
                    <a:pt x="459" y="382"/>
                    <a:pt x="459" y="381"/>
                    <a:pt x="460" y="380"/>
                  </a:cubicBezTo>
                  <a:cubicBezTo>
                    <a:pt x="462" y="375"/>
                    <a:pt x="466" y="369"/>
                    <a:pt x="468" y="366"/>
                  </a:cubicBezTo>
                  <a:lnTo>
                    <a:pt x="468" y="366"/>
                  </a:lnTo>
                  <a:cubicBezTo>
                    <a:pt x="472" y="358"/>
                    <a:pt x="476" y="351"/>
                    <a:pt x="479" y="343"/>
                  </a:cubicBezTo>
                  <a:close/>
                  <a:moveTo>
                    <a:pt x="497" y="265"/>
                  </a:moveTo>
                  <a:lnTo>
                    <a:pt x="497" y="265"/>
                  </a:lnTo>
                  <a:cubicBezTo>
                    <a:pt x="497" y="261"/>
                    <a:pt x="496" y="260"/>
                    <a:pt x="494" y="260"/>
                  </a:cubicBezTo>
                  <a:cubicBezTo>
                    <a:pt x="486" y="261"/>
                    <a:pt x="477" y="281"/>
                    <a:pt x="475" y="304"/>
                  </a:cubicBezTo>
                  <a:cubicBezTo>
                    <a:pt x="474" y="311"/>
                    <a:pt x="473" y="318"/>
                    <a:pt x="474" y="323"/>
                  </a:cubicBezTo>
                  <a:cubicBezTo>
                    <a:pt x="467" y="338"/>
                    <a:pt x="453" y="354"/>
                    <a:pt x="440" y="365"/>
                  </a:cubicBezTo>
                  <a:cubicBezTo>
                    <a:pt x="438" y="363"/>
                    <a:pt x="436" y="362"/>
                    <a:pt x="433" y="362"/>
                  </a:cubicBezTo>
                  <a:cubicBezTo>
                    <a:pt x="433" y="362"/>
                    <a:pt x="433" y="362"/>
                    <a:pt x="433" y="362"/>
                  </a:cubicBezTo>
                  <a:cubicBezTo>
                    <a:pt x="433" y="362"/>
                    <a:pt x="433" y="362"/>
                    <a:pt x="433" y="362"/>
                  </a:cubicBezTo>
                  <a:cubicBezTo>
                    <a:pt x="433" y="362"/>
                    <a:pt x="433" y="362"/>
                    <a:pt x="433" y="362"/>
                  </a:cubicBezTo>
                  <a:cubicBezTo>
                    <a:pt x="430" y="361"/>
                    <a:pt x="426" y="362"/>
                    <a:pt x="423" y="362"/>
                  </a:cubicBezTo>
                  <a:cubicBezTo>
                    <a:pt x="402" y="366"/>
                    <a:pt x="380" y="388"/>
                    <a:pt x="376" y="410"/>
                  </a:cubicBezTo>
                  <a:cubicBezTo>
                    <a:pt x="375" y="417"/>
                    <a:pt x="376" y="422"/>
                    <a:pt x="378" y="426"/>
                  </a:cubicBezTo>
                  <a:cubicBezTo>
                    <a:pt x="367" y="439"/>
                    <a:pt x="345" y="451"/>
                    <a:pt x="326" y="459"/>
                  </a:cubicBezTo>
                  <a:cubicBezTo>
                    <a:pt x="320" y="457"/>
                    <a:pt x="312" y="457"/>
                    <a:pt x="303" y="458"/>
                  </a:cubicBezTo>
                  <a:cubicBezTo>
                    <a:pt x="278" y="460"/>
                    <a:pt x="257" y="472"/>
                    <a:pt x="256" y="484"/>
                  </a:cubicBezTo>
                  <a:cubicBezTo>
                    <a:pt x="256" y="492"/>
                    <a:pt x="272" y="495"/>
                    <a:pt x="292" y="493"/>
                  </a:cubicBezTo>
                  <a:cubicBezTo>
                    <a:pt x="312" y="489"/>
                    <a:pt x="332" y="482"/>
                    <a:pt x="337" y="474"/>
                  </a:cubicBezTo>
                  <a:cubicBezTo>
                    <a:pt x="338" y="472"/>
                    <a:pt x="338" y="470"/>
                    <a:pt x="338" y="468"/>
                  </a:cubicBezTo>
                  <a:cubicBezTo>
                    <a:pt x="347" y="459"/>
                    <a:pt x="371" y="443"/>
                    <a:pt x="386" y="434"/>
                  </a:cubicBezTo>
                  <a:cubicBezTo>
                    <a:pt x="388" y="434"/>
                    <a:pt x="390" y="434"/>
                    <a:pt x="392" y="434"/>
                  </a:cubicBezTo>
                  <a:cubicBezTo>
                    <a:pt x="392" y="434"/>
                    <a:pt x="392" y="434"/>
                    <a:pt x="392" y="434"/>
                  </a:cubicBezTo>
                  <a:cubicBezTo>
                    <a:pt x="392" y="434"/>
                    <a:pt x="392" y="434"/>
                    <a:pt x="393" y="434"/>
                  </a:cubicBezTo>
                  <a:cubicBezTo>
                    <a:pt x="393" y="434"/>
                    <a:pt x="393" y="434"/>
                    <a:pt x="393" y="434"/>
                  </a:cubicBezTo>
                  <a:cubicBezTo>
                    <a:pt x="396" y="434"/>
                    <a:pt x="399" y="433"/>
                    <a:pt x="402" y="432"/>
                  </a:cubicBezTo>
                  <a:cubicBezTo>
                    <a:pt x="418" y="424"/>
                    <a:pt x="436" y="406"/>
                    <a:pt x="443" y="390"/>
                  </a:cubicBezTo>
                  <a:cubicBezTo>
                    <a:pt x="444" y="386"/>
                    <a:pt x="445" y="383"/>
                    <a:pt x="445" y="380"/>
                  </a:cubicBezTo>
                  <a:cubicBezTo>
                    <a:pt x="454" y="365"/>
                    <a:pt x="468" y="345"/>
                    <a:pt x="477" y="334"/>
                  </a:cubicBezTo>
                  <a:cubicBezTo>
                    <a:pt x="478" y="336"/>
                    <a:pt x="480" y="336"/>
                    <a:pt x="482" y="334"/>
                  </a:cubicBezTo>
                  <a:cubicBezTo>
                    <a:pt x="482" y="334"/>
                    <a:pt x="483" y="333"/>
                    <a:pt x="483" y="332"/>
                  </a:cubicBezTo>
                  <a:lnTo>
                    <a:pt x="483" y="332"/>
                  </a:lnTo>
                  <a:cubicBezTo>
                    <a:pt x="491" y="311"/>
                    <a:pt x="496" y="288"/>
                    <a:pt x="497" y="265"/>
                  </a:cubicBezTo>
                  <a:close/>
                  <a:moveTo>
                    <a:pt x="381" y="38"/>
                  </a:moveTo>
                  <a:lnTo>
                    <a:pt x="381" y="38"/>
                  </a:lnTo>
                  <a:cubicBezTo>
                    <a:pt x="390" y="43"/>
                    <a:pt x="398" y="49"/>
                    <a:pt x="405" y="55"/>
                  </a:cubicBezTo>
                  <a:lnTo>
                    <a:pt x="405" y="55"/>
                  </a:lnTo>
                  <a:cubicBezTo>
                    <a:pt x="407" y="57"/>
                    <a:pt x="409" y="59"/>
                    <a:pt x="412" y="60"/>
                  </a:cubicBezTo>
                  <a:lnTo>
                    <a:pt x="412" y="60"/>
                  </a:lnTo>
                  <a:cubicBezTo>
                    <a:pt x="419" y="67"/>
                    <a:pt x="426" y="74"/>
                    <a:pt x="433" y="81"/>
                  </a:cubicBezTo>
                  <a:lnTo>
                    <a:pt x="433" y="81"/>
                  </a:lnTo>
                  <a:cubicBezTo>
                    <a:pt x="431" y="80"/>
                    <a:pt x="429" y="79"/>
                    <a:pt x="425" y="76"/>
                  </a:cubicBezTo>
                  <a:cubicBezTo>
                    <a:pt x="411" y="68"/>
                    <a:pt x="392" y="52"/>
                    <a:pt x="384" y="41"/>
                  </a:cubicBezTo>
                  <a:cubicBezTo>
                    <a:pt x="383" y="40"/>
                    <a:pt x="382" y="39"/>
                    <a:pt x="381" y="38"/>
                  </a:cubicBezTo>
                  <a:lnTo>
                    <a:pt x="381" y="38"/>
                  </a:lnTo>
                  <a:close/>
                  <a:moveTo>
                    <a:pt x="312" y="8"/>
                  </a:moveTo>
                  <a:lnTo>
                    <a:pt x="312" y="8"/>
                  </a:lnTo>
                  <a:lnTo>
                    <a:pt x="312" y="8"/>
                  </a:lnTo>
                  <a:cubicBezTo>
                    <a:pt x="304" y="7"/>
                    <a:pt x="299" y="9"/>
                    <a:pt x="301" y="14"/>
                  </a:cubicBezTo>
                  <a:cubicBezTo>
                    <a:pt x="302" y="15"/>
                    <a:pt x="303" y="17"/>
                    <a:pt x="304" y="18"/>
                  </a:cubicBezTo>
                  <a:cubicBezTo>
                    <a:pt x="305" y="20"/>
                    <a:pt x="307" y="22"/>
                    <a:pt x="309" y="24"/>
                  </a:cubicBezTo>
                  <a:cubicBezTo>
                    <a:pt x="302" y="31"/>
                    <a:pt x="282" y="37"/>
                    <a:pt x="263" y="41"/>
                  </a:cubicBezTo>
                  <a:cubicBezTo>
                    <a:pt x="255" y="38"/>
                    <a:pt x="246" y="36"/>
                    <a:pt x="237" y="36"/>
                  </a:cubicBezTo>
                  <a:cubicBezTo>
                    <a:pt x="221" y="37"/>
                    <a:pt x="206" y="43"/>
                    <a:pt x="197" y="52"/>
                  </a:cubicBezTo>
                  <a:cubicBezTo>
                    <a:pt x="197" y="52"/>
                    <a:pt x="197" y="52"/>
                    <a:pt x="196" y="52"/>
                  </a:cubicBezTo>
                  <a:cubicBezTo>
                    <a:pt x="191" y="58"/>
                    <a:pt x="188" y="64"/>
                    <a:pt x="187" y="71"/>
                  </a:cubicBezTo>
                  <a:cubicBezTo>
                    <a:pt x="186" y="75"/>
                    <a:pt x="186" y="79"/>
                    <a:pt x="187" y="83"/>
                  </a:cubicBezTo>
                  <a:cubicBezTo>
                    <a:pt x="177" y="98"/>
                    <a:pt x="150" y="117"/>
                    <a:pt x="131" y="128"/>
                  </a:cubicBezTo>
                  <a:cubicBezTo>
                    <a:pt x="125" y="123"/>
                    <a:pt x="117" y="121"/>
                    <a:pt x="109" y="122"/>
                  </a:cubicBezTo>
                  <a:cubicBezTo>
                    <a:pt x="98" y="123"/>
                    <a:pt x="88" y="129"/>
                    <a:pt x="80" y="136"/>
                  </a:cubicBezTo>
                  <a:cubicBezTo>
                    <a:pt x="71" y="146"/>
                    <a:pt x="63" y="159"/>
                    <a:pt x="62" y="174"/>
                  </a:cubicBezTo>
                  <a:cubicBezTo>
                    <a:pt x="59" y="199"/>
                    <a:pt x="75" y="220"/>
                    <a:pt x="98" y="219"/>
                  </a:cubicBezTo>
                  <a:cubicBezTo>
                    <a:pt x="106" y="219"/>
                    <a:pt x="114" y="216"/>
                    <a:pt x="120" y="212"/>
                  </a:cubicBezTo>
                  <a:cubicBezTo>
                    <a:pt x="137" y="222"/>
                    <a:pt x="151" y="248"/>
                    <a:pt x="161" y="271"/>
                  </a:cubicBezTo>
                  <a:cubicBezTo>
                    <a:pt x="155" y="279"/>
                    <a:pt x="152" y="289"/>
                    <a:pt x="152" y="301"/>
                  </a:cubicBezTo>
                  <a:cubicBezTo>
                    <a:pt x="153" y="328"/>
                    <a:pt x="175" y="351"/>
                    <a:pt x="202" y="354"/>
                  </a:cubicBezTo>
                  <a:cubicBezTo>
                    <a:pt x="203" y="354"/>
                    <a:pt x="203" y="354"/>
                    <a:pt x="203" y="354"/>
                  </a:cubicBezTo>
                  <a:lnTo>
                    <a:pt x="203" y="354"/>
                  </a:lnTo>
                  <a:cubicBezTo>
                    <a:pt x="204" y="354"/>
                    <a:pt x="204" y="354"/>
                    <a:pt x="205" y="354"/>
                  </a:cubicBezTo>
                  <a:lnTo>
                    <a:pt x="205" y="354"/>
                  </a:lnTo>
                  <a:cubicBezTo>
                    <a:pt x="205" y="354"/>
                    <a:pt x="205" y="354"/>
                    <a:pt x="206" y="354"/>
                  </a:cubicBezTo>
                  <a:cubicBezTo>
                    <a:pt x="206" y="354"/>
                    <a:pt x="206" y="354"/>
                    <a:pt x="206" y="354"/>
                  </a:cubicBezTo>
                  <a:cubicBezTo>
                    <a:pt x="207" y="354"/>
                    <a:pt x="207" y="354"/>
                    <a:pt x="207" y="354"/>
                  </a:cubicBezTo>
                  <a:lnTo>
                    <a:pt x="208" y="354"/>
                  </a:lnTo>
                  <a:cubicBezTo>
                    <a:pt x="208" y="354"/>
                    <a:pt x="208" y="354"/>
                    <a:pt x="209" y="354"/>
                  </a:cubicBezTo>
                  <a:lnTo>
                    <a:pt x="209" y="354"/>
                  </a:lnTo>
                  <a:cubicBezTo>
                    <a:pt x="210" y="354"/>
                    <a:pt x="210" y="354"/>
                    <a:pt x="210" y="354"/>
                  </a:cubicBezTo>
                  <a:cubicBezTo>
                    <a:pt x="238" y="352"/>
                    <a:pt x="260" y="330"/>
                    <a:pt x="260" y="302"/>
                  </a:cubicBezTo>
                  <a:cubicBezTo>
                    <a:pt x="260" y="296"/>
                    <a:pt x="259" y="290"/>
                    <a:pt x="257" y="285"/>
                  </a:cubicBezTo>
                  <a:cubicBezTo>
                    <a:pt x="267" y="265"/>
                    <a:pt x="294" y="242"/>
                    <a:pt x="314" y="231"/>
                  </a:cubicBezTo>
                  <a:cubicBezTo>
                    <a:pt x="323" y="236"/>
                    <a:pt x="333" y="240"/>
                    <a:pt x="343" y="240"/>
                  </a:cubicBezTo>
                  <a:cubicBezTo>
                    <a:pt x="371" y="240"/>
                    <a:pt x="391" y="217"/>
                    <a:pt x="390" y="189"/>
                  </a:cubicBezTo>
                  <a:cubicBezTo>
                    <a:pt x="388" y="161"/>
                    <a:pt x="366" y="138"/>
                    <a:pt x="339" y="136"/>
                  </a:cubicBezTo>
                  <a:cubicBezTo>
                    <a:pt x="312" y="134"/>
                    <a:pt x="289" y="156"/>
                    <a:pt x="289" y="185"/>
                  </a:cubicBezTo>
                  <a:cubicBezTo>
                    <a:pt x="289" y="195"/>
                    <a:pt x="292" y="204"/>
                    <a:pt x="297" y="212"/>
                  </a:cubicBezTo>
                  <a:cubicBezTo>
                    <a:pt x="286" y="230"/>
                    <a:pt x="259" y="246"/>
                    <a:pt x="236" y="256"/>
                  </a:cubicBezTo>
                  <a:cubicBezTo>
                    <a:pt x="227" y="250"/>
                    <a:pt x="216" y="247"/>
                    <a:pt x="205" y="247"/>
                  </a:cubicBezTo>
                  <a:lnTo>
                    <a:pt x="205" y="247"/>
                  </a:lnTo>
                  <a:cubicBezTo>
                    <a:pt x="204" y="247"/>
                    <a:pt x="204" y="247"/>
                    <a:pt x="203" y="247"/>
                  </a:cubicBezTo>
                  <a:lnTo>
                    <a:pt x="203" y="247"/>
                  </a:lnTo>
                  <a:cubicBezTo>
                    <a:pt x="203" y="247"/>
                    <a:pt x="203" y="247"/>
                    <a:pt x="202" y="247"/>
                  </a:cubicBezTo>
                  <a:lnTo>
                    <a:pt x="202" y="247"/>
                  </a:lnTo>
                  <a:cubicBezTo>
                    <a:pt x="201" y="247"/>
                    <a:pt x="200" y="247"/>
                    <a:pt x="199" y="247"/>
                  </a:cubicBezTo>
                  <a:lnTo>
                    <a:pt x="199" y="247"/>
                  </a:lnTo>
                  <a:cubicBezTo>
                    <a:pt x="199" y="247"/>
                    <a:pt x="199" y="247"/>
                    <a:pt x="199" y="247"/>
                  </a:cubicBezTo>
                  <a:cubicBezTo>
                    <a:pt x="198" y="247"/>
                    <a:pt x="198" y="247"/>
                    <a:pt x="198" y="247"/>
                  </a:cubicBezTo>
                  <a:lnTo>
                    <a:pt x="198" y="247"/>
                  </a:lnTo>
                  <a:cubicBezTo>
                    <a:pt x="198" y="247"/>
                    <a:pt x="198" y="247"/>
                    <a:pt x="198" y="247"/>
                  </a:cubicBezTo>
                  <a:cubicBezTo>
                    <a:pt x="197" y="247"/>
                    <a:pt x="197" y="247"/>
                    <a:pt x="197" y="247"/>
                  </a:cubicBezTo>
                  <a:cubicBezTo>
                    <a:pt x="196" y="247"/>
                    <a:pt x="196" y="247"/>
                    <a:pt x="196" y="247"/>
                  </a:cubicBezTo>
                  <a:lnTo>
                    <a:pt x="196" y="247"/>
                  </a:lnTo>
                  <a:cubicBezTo>
                    <a:pt x="196" y="248"/>
                    <a:pt x="196" y="248"/>
                    <a:pt x="195" y="248"/>
                  </a:cubicBezTo>
                  <a:lnTo>
                    <a:pt x="195" y="248"/>
                  </a:lnTo>
                  <a:cubicBezTo>
                    <a:pt x="195" y="248"/>
                    <a:pt x="195" y="248"/>
                    <a:pt x="195" y="248"/>
                  </a:cubicBezTo>
                  <a:cubicBezTo>
                    <a:pt x="194" y="248"/>
                    <a:pt x="194" y="248"/>
                    <a:pt x="194" y="248"/>
                  </a:cubicBezTo>
                  <a:cubicBezTo>
                    <a:pt x="194" y="248"/>
                    <a:pt x="194" y="248"/>
                    <a:pt x="194" y="248"/>
                  </a:cubicBezTo>
                  <a:cubicBezTo>
                    <a:pt x="193" y="248"/>
                    <a:pt x="193" y="248"/>
                    <a:pt x="192" y="248"/>
                  </a:cubicBezTo>
                  <a:lnTo>
                    <a:pt x="192" y="248"/>
                  </a:lnTo>
                  <a:cubicBezTo>
                    <a:pt x="192" y="248"/>
                    <a:pt x="192" y="248"/>
                    <a:pt x="191" y="249"/>
                  </a:cubicBezTo>
                  <a:lnTo>
                    <a:pt x="191" y="249"/>
                  </a:lnTo>
                  <a:cubicBezTo>
                    <a:pt x="190" y="249"/>
                    <a:pt x="190" y="249"/>
                    <a:pt x="190" y="249"/>
                  </a:cubicBezTo>
                  <a:lnTo>
                    <a:pt x="190" y="249"/>
                  </a:lnTo>
                  <a:cubicBezTo>
                    <a:pt x="189" y="249"/>
                    <a:pt x="188" y="249"/>
                    <a:pt x="188" y="250"/>
                  </a:cubicBezTo>
                  <a:cubicBezTo>
                    <a:pt x="168" y="240"/>
                    <a:pt x="148" y="214"/>
                    <a:pt x="138" y="194"/>
                  </a:cubicBezTo>
                  <a:cubicBezTo>
                    <a:pt x="143" y="187"/>
                    <a:pt x="147" y="177"/>
                    <a:pt x="148" y="167"/>
                  </a:cubicBezTo>
                  <a:cubicBezTo>
                    <a:pt x="149" y="159"/>
                    <a:pt x="147" y="150"/>
                    <a:pt x="144" y="143"/>
                  </a:cubicBezTo>
                  <a:cubicBezTo>
                    <a:pt x="156" y="127"/>
                    <a:pt x="182" y="113"/>
                    <a:pt x="204" y="104"/>
                  </a:cubicBezTo>
                  <a:cubicBezTo>
                    <a:pt x="211" y="109"/>
                    <a:pt x="221" y="112"/>
                    <a:pt x="232" y="113"/>
                  </a:cubicBezTo>
                  <a:cubicBezTo>
                    <a:pt x="252" y="114"/>
                    <a:pt x="269" y="105"/>
                    <a:pt x="278" y="92"/>
                  </a:cubicBezTo>
                  <a:cubicBezTo>
                    <a:pt x="278" y="92"/>
                    <a:pt x="278" y="92"/>
                    <a:pt x="278" y="92"/>
                  </a:cubicBezTo>
                  <a:cubicBezTo>
                    <a:pt x="279" y="92"/>
                    <a:pt x="279" y="92"/>
                    <a:pt x="279" y="92"/>
                  </a:cubicBezTo>
                  <a:cubicBezTo>
                    <a:pt x="279" y="92"/>
                    <a:pt x="279" y="92"/>
                    <a:pt x="279" y="92"/>
                  </a:cubicBezTo>
                  <a:cubicBezTo>
                    <a:pt x="283" y="85"/>
                    <a:pt x="286" y="78"/>
                    <a:pt x="285" y="71"/>
                  </a:cubicBezTo>
                  <a:cubicBezTo>
                    <a:pt x="285" y="67"/>
                    <a:pt x="284" y="63"/>
                    <a:pt x="282" y="59"/>
                  </a:cubicBezTo>
                  <a:cubicBezTo>
                    <a:pt x="289" y="47"/>
                    <a:pt x="310" y="37"/>
                    <a:pt x="324" y="34"/>
                  </a:cubicBezTo>
                  <a:cubicBezTo>
                    <a:pt x="332" y="38"/>
                    <a:pt x="340" y="41"/>
                    <a:pt x="348" y="43"/>
                  </a:cubicBezTo>
                  <a:cubicBezTo>
                    <a:pt x="353" y="44"/>
                    <a:pt x="357" y="44"/>
                    <a:pt x="360" y="44"/>
                  </a:cubicBezTo>
                  <a:cubicBezTo>
                    <a:pt x="376" y="52"/>
                    <a:pt x="395" y="71"/>
                    <a:pt x="406" y="85"/>
                  </a:cubicBezTo>
                  <a:cubicBezTo>
                    <a:pt x="404" y="89"/>
                    <a:pt x="404" y="95"/>
                    <a:pt x="406" y="103"/>
                  </a:cubicBezTo>
                  <a:cubicBezTo>
                    <a:pt x="411" y="125"/>
                    <a:pt x="430" y="147"/>
                    <a:pt x="448" y="151"/>
                  </a:cubicBezTo>
                  <a:cubicBezTo>
                    <a:pt x="462" y="156"/>
                    <a:pt x="467" y="143"/>
                    <a:pt x="461" y="125"/>
                  </a:cubicBezTo>
                  <a:cubicBezTo>
                    <a:pt x="453" y="108"/>
                    <a:pt x="438" y="90"/>
                    <a:pt x="426" y="82"/>
                  </a:cubicBezTo>
                  <a:cubicBezTo>
                    <a:pt x="421" y="79"/>
                    <a:pt x="417" y="78"/>
                    <a:pt x="414" y="79"/>
                  </a:cubicBezTo>
                  <a:cubicBezTo>
                    <a:pt x="401" y="69"/>
                    <a:pt x="385" y="53"/>
                    <a:pt x="374" y="41"/>
                  </a:cubicBezTo>
                  <a:cubicBezTo>
                    <a:pt x="376" y="39"/>
                    <a:pt x="375" y="37"/>
                    <a:pt x="372" y="34"/>
                  </a:cubicBezTo>
                  <a:cubicBezTo>
                    <a:pt x="371" y="33"/>
                    <a:pt x="370" y="31"/>
                    <a:pt x="368" y="30"/>
                  </a:cubicBezTo>
                  <a:cubicBezTo>
                    <a:pt x="368" y="30"/>
                    <a:pt x="368" y="30"/>
                    <a:pt x="368" y="30"/>
                  </a:cubicBezTo>
                  <a:cubicBezTo>
                    <a:pt x="351" y="20"/>
                    <a:pt x="332" y="13"/>
                    <a:pt x="312" y="8"/>
                  </a:cubicBezTo>
                  <a:close/>
                  <a:moveTo>
                    <a:pt x="249" y="0"/>
                  </a:moveTo>
                  <a:lnTo>
                    <a:pt x="249" y="0"/>
                  </a:lnTo>
                  <a:cubicBezTo>
                    <a:pt x="237" y="0"/>
                    <a:pt x="225" y="1"/>
                    <a:pt x="213" y="2"/>
                  </a:cubicBezTo>
                  <a:lnTo>
                    <a:pt x="213" y="2"/>
                  </a:lnTo>
                  <a:cubicBezTo>
                    <a:pt x="208" y="4"/>
                    <a:pt x="204" y="5"/>
                    <a:pt x="203" y="8"/>
                  </a:cubicBezTo>
                  <a:cubicBezTo>
                    <a:pt x="202" y="10"/>
                    <a:pt x="203" y="12"/>
                    <a:pt x="206" y="14"/>
                  </a:cubicBezTo>
                  <a:cubicBezTo>
                    <a:pt x="196" y="21"/>
                    <a:pt x="174" y="30"/>
                    <a:pt x="156" y="38"/>
                  </a:cubicBezTo>
                  <a:cubicBezTo>
                    <a:pt x="150" y="37"/>
                    <a:pt x="143" y="37"/>
                    <a:pt x="136" y="39"/>
                  </a:cubicBezTo>
                  <a:cubicBezTo>
                    <a:pt x="117" y="46"/>
                    <a:pt x="97" y="62"/>
                    <a:pt x="90" y="77"/>
                  </a:cubicBezTo>
                  <a:cubicBezTo>
                    <a:pt x="88" y="82"/>
                    <a:pt x="88" y="87"/>
                    <a:pt x="89" y="91"/>
                  </a:cubicBezTo>
                  <a:cubicBezTo>
                    <a:pt x="79" y="106"/>
                    <a:pt x="61" y="121"/>
                    <a:pt x="47" y="132"/>
                  </a:cubicBezTo>
                  <a:cubicBezTo>
                    <a:pt x="44" y="130"/>
                    <a:pt x="41" y="130"/>
                    <a:pt x="37" y="132"/>
                  </a:cubicBezTo>
                  <a:cubicBezTo>
                    <a:pt x="28" y="138"/>
                    <a:pt x="18" y="157"/>
                    <a:pt x="12" y="175"/>
                  </a:cubicBezTo>
                  <a:cubicBezTo>
                    <a:pt x="12" y="176"/>
                    <a:pt x="12" y="176"/>
                    <a:pt x="12" y="176"/>
                  </a:cubicBezTo>
                  <a:lnTo>
                    <a:pt x="12" y="177"/>
                  </a:lnTo>
                  <a:cubicBezTo>
                    <a:pt x="12" y="178"/>
                    <a:pt x="12" y="178"/>
                    <a:pt x="12" y="178"/>
                  </a:cubicBezTo>
                  <a:lnTo>
                    <a:pt x="12" y="178"/>
                  </a:lnTo>
                  <a:cubicBezTo>
                    <a:pt x="11" y="178"/>
                    <a:pt x="11" y="178"/>
                    <a:pt x="11" y="179"/>
                  </a:cubicBezTo>
                  <a:cubicBezTo>
                    <a:pt x="8" y="198"/>
                    <a:pt x="11" y="212"/>
                    <a:pt x="21" y="210"/>
                  </a:cubicBezTo>
                  <a:cubicBezTo>
                    <a:pt x="24" y="210"/>
                    <a:pt x="26" y="209"/>
                    <a:pt x="29" y="207"/>
                  </a:cubicBezTo>
                  <a:cubicBezTo>
                    <a:pt x="38" y="213"/>
                    <a:pt x="50" y="236"/>
                    <a:pt x="57" y="254"/>
                  </a:cubicBezTo>
                  <a:cubicBezTo>
                    <a:pt x="53" y="262"/>
                    <a:pt x="51" y="271"/>
                    <a:pt x="52" y="280"/>
                  </a:cubicBezTo>
                  <a:cubicBezTo>
                    <a:pt x="52" y="283"/>
                    <a:pt x="52" y="286"/>
                    <a:pt x="53" y="289"/>
                  </a:cubicBezTo>
                  <a:cubicBezTo>
                    <a:pt x="57" y="311"/>
                    <a:pt x="74" y="330"/>
                    <a:pt x="93" y="332"/>
                  </a:cubicBezTo>
                  <a:cubicBezTo>
                    <a:pt x="101" y="333"/>
                    <a:pt x="108" y="331"/>
                    <a:pt x="114" y="328"/>
                  </a:cubicBezTo>
                  <a:cubicBezTo>
                    <a:pt x="131" y="339"/>
                    <a:pt x="146" y="364"/>
                    <a:pt x="157" y="383"/>
                  </a:cubicBezTo>
                  <a:cubicBezTo>
                    <a:pt x="152" y="390"/>
                    <a:pt x="150" y="398"/>
                    <a:pt x="151" y="407"/>
                  </a:cubicBezTo>
                  <a:cubicBezTo>
                    <a:pt x="155" y="427"/>
                    <a:pt x="176" y="444"/>
                    <a:pt x="200" y="447"/>
                  </a:cubicBezTo>
                  <a:cubicBezTo>
                    <a:pt x="201" y="448"/>
                    <a:pt x="201" y="448"/>
                    <a:pt x="201" y="448"/>
                  </a:cubicBezTo>
                  <a:lnTo>
                    <a:pt x="201" y="448"/>
                  </a:lnTo>
                  <a:lnTo>
                    <a:pt x="203" y="448"/>
                  </a:lnTo>
                  <a:lnTo>
                    <a:pt x="203" y="448"/>
                  </a:lnTo>
                  <a:cubicBezTo>
                    <a:pt x="203" y="448"/>
                    <a:pt x="203" y="448"/>
                    <a:pt x="204" y="448"/>
                  </a:cubicBezTo>
                  <a:cubicBezTo>
                    <a:pt x="204" y="448"/>
                    <a:pt x="204" y="448"/>
                    <a:pt x="205" y="448"/>
                  </a:cubicBezTo>
                  <a:cubicBezTo>
                    <a:pt x="230" y="448"/>
                    <a:pt x="250" y="433"/>
                    <a:pt x="250" y="412"/>
                  </a:cubicBezTo>
                  <a:cubicBezTo>
                    <a:pt x="250" y="407"/>
                    <a:pt x="249" y="403"/>
                    <a:pt x="247" y="399"/>
                  </a:cubicBezTo>
                  <a:cubicBezTo>
                    <a:pt x="256" y="382"/>
                    <a:pt x="283" y="362"/>
                    <a:pt x="303" y="351"/>
                  </a:cubicBezTo>
                  <a:cubicBezTo>
                    <a:pt x="311" y="356"/>
                    <a:pt x="320" y="358"/>
                    <a:pt x="331" y="357"/>
                  </a:cubicBezTo>
                  <a:cubicBezTo>
                    <a:pt x="355" y="356"/>
                    <a:pt x="376" y="337"/>
                    <a:pt x="381" y="313"/>
                  </a:cubicBezTo>
                  <a:cubicBezTo>
                    <a:pt x="381" y="313"/>
                    <a:pt x="381" y="313"/>
                    <a:pt x="381" y="313"/>
                  </a:cubicBezTo>
                  <a:cubicBezTo>
                    <a:pt x="381" y="313"/>
                    <a:pt x="381" y="313"/>
                    <a:pt x="381" y="312"/>
                  </a:cubicBezTo>
                  <a:cubicBezTo>
                    <a:pt x="381" y="310"/>
                    <a:pt x="382" y="308"/>
                    <a:pt x="382" y="306"/>
                  </a:cubicBezTo>
                  <a:cubicBezTo>
                    <a:pt x="382" y="301"/>
                    <a:pt x="382" y="295"/>
                    <a:pt x="381" y="290"/>
                  </a:cubicBezTo>
                  <a:cubicBezTo>
                    <a:pt x="390" y="271"/>
                    <a:pt x="413" y="251"/>
                    <a:pt x="429" y="242"/>
                  </a:cubicBezTo>
                  <a:cubicBezTo>
                    <a:pt x="434" y="248"/>
                    <a:pt x="441" y="251"/>
                    <a:pt x="448" y="251"/>
                  </a:cubicBezTo>
                  <a:cubicBezTo>
                    <a:pt x="456" y="252"/>
                    <a:pt x="463" y="248"/>
                    <a:pt x="468" y="241"/>
                  </a:cubicBezTo>
                  <a:cubicBezTo>
                    <a:pt x="474" y="233"/>
                    <a:pt x="477" y="221"/>
                    <a:pt x="476" y="207"/>
                  </a:cubicBezTo>
                  <a:cubicBezTo>
                    <a:pt x="473" y="184"/>
                    <a:pt x="459" y="163"/>
                    <a:pt x="443" y="159"/>
                  </a:cubicBezTo>
                  <a:cubicBezTo>
                    <a:pt x="438" y="157"/>
                    <a:pt x="432" y="159"/>
                    <a:pt x="428" y="161"/>
                  </a:cubicBezTo>
                  <a:cubicBezTo>
                    <a:pt x="414" y="150"/>
                    <a:pt x="399" y="127"/>
                    <a:pt x="389" y="108"/>
                  </a:cubicBezTo>
                  <a:cubicBezTo>
                    <a:pt x="392" y="102"/>
                    <a:pt x="393" y="95"/>
                    <a:pt x="391" y="88"/>
                  </a:cubicBezTo>
                  <a:cubicBezTo>
                    <a:pt x="386" y="70"/>
                    <a:pt x="366" y="53"/>
                    <a:pt x="345" y="47"/>
                  </a:cubicBezTo>
                  <a:cubicBezTo>
                    <a:pt x="344" y="47"/>
                    <a:pt x="344" y="47"/>
                    <a:pt x="344" y="47"/>
                  </a:cubicBezTo>
                  <a:lnTo>
                    <a:pt x="344" y="47"/>
                  </a:lnTo>
                  <a:cubicBezTo>
                    <a:pt x="343" y="47"/>
                    <a:pt x="343" y="47"/>
                    <a:pt x="343" y="47"/>
                  </a:cubicBezTo>
                  <a:lnTo>
                    <a:pt x="343" y="47"/>
                  </a:lnTo>
                  <a:cubicBezTo>
                    <a:pt x="342" y="47"/>
                    <a:pt x="342" y="47"/>
                    <a:pt x="342" y="47"/>
                  </a:cubicBezTo>
                  <a:cubicBezTo>
                    <a:pt x="342" y="47"/>
                    <a:pt x="342" y="47"/>
                    <a:pt x="342" y="47"/>
                  </a:cubicBezTo>
                  <a:cubicBezTo>
                    <a:pt x="341" y="47"/>
                    <a:pt x="341" y="47"/>
                    <a:pt x="341" y="47"/>
                  </a:cubicBezTo>
                  <a:cubicBezTo>
                    <a:pt x="318" y="44"/>
                    <a:pt x="301" y="56"/>
                    <a:pt x="303" y="75"/>
                  </a:cubicBezTo>
                  <a:cubicBezTo>
                    <a:pt x="303" y="80"/>
                    <a:pt x="305" y="84"/>
                    <a:pt x="306" y="88"/>
                  </a:cubicBezTo>
                  <a:cubicBezTo>
                    <a:pt x="299" y="104"/>
                    <a:pt x="273" y="121"/>
                    <a:pt x="254" y="131"/>
                  </a:cubicBezTo>
                  <a:cubicBezTo>
                    <a:pt x="246" y="126"/>
                    <a:pt x="236" y="123"/>
                    <a:pt x="225" y="124"/>
                  </a:cubicBezTo>
                  <a:cubicBezTo>
                    <a:pt x="196" y="124"/>
                    <a:pt x="172" y="147"/>
                    <a:pt x="171" y="175"/>
                  </a:cubicBezTo>
                  <a:cubicBezTo>
                    <a:pt x="170" y="205"/>
                    <a:pt x="194" y="229"/>
                    <a:pt x="224" y="228"/>
                  </a:cubicBezTo>
                  <a:cubicBezTo>
                    <a:pt x="254" y="228"/>
                    <a:pt x="279" y="204"/>
                    <a:pt x="279" y="174"/>
                  </a:cubicBezTo>
                  <a:cubicBezTo>
                    <a:pt x="279" y="165"/>
                    <a:pt x="276" y="156"/>
                    <a:pt x="272" y="149"/>
                  </a:cubicBezTo>
                  <a:cubicBezTo>
                    <a:pt x="282" y="132"/>
                    <a:pt x="307" y="119"/>
                    <a:pt x="327" y="112"/>
                  </a:cubicBezTo>
                  <a:cubicBezTo>
                    <a:pt x="335" y="117"/>
                    <a:pt x="345" y="121"/>
                    <a:pt x="355" y="122"/>
                  </a:cubicBezTo>
                  <a:cubicBezTo>
                    <a:pt x="355" y="122"/>
                    <a:pt x="355" y="122"/>
                    <a:pt x="355" y="122"/>
                  </a:cubicBezTo>
                  <a:cubicBezTo>
                    <a:pt x="356" y="122"/>
                    <a:pt x="356" y="122"/>
                    <a:pt x="356" y="122"/>
                  </a:cubicBezTo>
                  <a:cubicBezTo>
                    <a:pt x="357" y="122"/>
                    <a:pt x="357" y="122"/>
                    <a:pt x="357" y="122"/>
                  </a:cubicBezTo>
                  <a:lnTo>
                    <a:pt x="357" y="122"/>
                  </a:lnTo>
                  <a:lnTo>
                    <a:pt x="359" y="122"/>
                  </a:lnTo>
                  <a:cubicBezTo>
                    <a:pt x="360" y="122"/>
                    <a:pt x="360" y="122"/>
                    <a:pt x="360" y="122"/>
                  </a:cubicBezTo>
                  <a:cubicBezTo>
                    <a:pt x="360" y="122"/>
                    <a:pt x="360" y="122"/>
                    <a:pt x="360" y="122"/>
                  </a:cubicBezTo>
                  <a:cubicBezTo>
                    <a:pt x="360" y="122"/>
                    <a:pt x="360" y="122"/>
                    <a:pt x="360" y="122"/>
                  </a:cubicBezTo>
                  <a:cubicBezTo>
                    <a:pt x="360" y="122"/>
                    <a:pt x="360" y="122"/>
                    <a:pt x="361" y="122"/>
                  </a:cubicBezTo>
                  <a:cubicBezTo>
                    <a:pt x="361" y="122"/>
                    <a:pt x="361" y="122"/>
                    <a:pt x="361" y="122"/>
                  </a:cubicBezTo>
                  <a:cubicBezTo>
                    <a:pt x="361" y="122"/>
                    <a:pt x="361" y="122"/>
                    <a:pt x="361" y="122"/>
                  </a:cubicBezTo>
                  <a:lnTo>
                    <a:pt x="362" y="122"/>
                  </a:lnTo>
                  <a:cubicBezTo>
                    <a:pt x="362" y="122"/>
                    <a:pt x="362" y="122"/>
                    <a:pt x="362" y="122"/>
                  </a:cubicBezTo>
                  <a:cubicBezTo>
                    <a:pt x="362" y="122"/>
                    <a:pt x="362" y="122"/>
                    <a:pt x="362" y="122"/>
                  </a:cubicBezTo>
                  <a:lnTo>
                    <a:pt x="363" y="122"/>
                  </a:lnTo>
                  <a:cubicBezTo>
                    <a:pt x="363" y="122"/>
                    <a:pt x="363" y="122"/>
                    <a:pt x="363" y="122"/>
                  </a:cubicBezTo>
                  <a:cubicBezTo>
                    <a:pt x="363" y="122"/>
                    <a:pt x="363" y="122"/>
                    <a:pt x="363" y="122"/>
                  </a:cubicBezTo>
                  <a:cubicBezTo>
                    <a:pt x="364" y="122"/>
                    <a:pt x="365" y="122"/>
                    <a:pt x="365" y="122"/>
                  </a:cubicBezTo>
                  <a:cubicBezTo>
                    <a:pt x="365" y="122"/>
                    <a:pt x="365" y="122"/>
                    <a:pt x="365" y="122"/>
                  </a:cubicBezTo>
                  <a:cubicBezTo>
                    <a:pt x="366" y="122"/>
                    <a:pt x="366" y="122"/>
                    <a:pt x="366" y="122"/>
                  </a:cubicBezTo>
                  <a:cubicBezTo>
                    <a:pt x="366" y="122"/>
                    <a:pt x="366" y="122"/>
                    <a:pt x="366" y="122"/>
                  </a:cubicBezTo>
                  <a:cubicBezTo>
                    <a:pt x="367" y="122"/>
                    <a:pt x="368" y="121"/>
                    <a:pt x="369" y="121"/>
                  </a:cubicBezTo>
                  <a:cubicBezTo>
                    <a:pt x="386" y="131"/>
                    <a:pt x="406" y="156"/>
                    <a:pt x="416" y="174"/>
                  </a:cubicBezTo>
                  <a:cubicBezTo>
                    <a:pt x="413" y="181"/>
                    <a:pt x="411" y="189"/>
                    <a:pt x="411" y="199"/>
                  </a:cubicBezTo>
                  <a:cubicBezTo>
                    <a:pt x="411" y="207"/>
                    <a:pt x="413" y="216"/>
                    <a:pt x="416" y="224"/>
                  </a:cubicBezTo>
                  <a:cubicBezTo>
                    <a:pt x="407" y="240"/>
                    <a:pt x="385" y="254"/>
                    <a:pt x="364" y="262"/>
                  </a:cubicBezTo>
                  <a:cubicBezTo>
                    <a:pt x="357" y="256"/>
                    <a:pt x="347" y="252"/>
                    <a:pt x="336" y="252"/>
                  </a:cubicBezTo>
                  <a:cubicBezTo>
                    <a:pt x="309" y="251"/>
                    <a:pt x="285" y="271"/>
                    <a:pt x="281" y="298"/>
                  </a:cubicBezTo>
                  <a:cubicBezTo>
                    <a:pt x="280" y="301"/>
                    <a:pt x="280" y="304"/>
                    <a:pt x="280" y="308"/>
                  </a:cubicBezTo>
                  <a:cubicBezTo>
                    <a:pt x="279" y="317"/>
                    <a:pt x="282" y="326"/>
                    <a:pt x="286" y="334"/>
                  </a:cubicBezTo>
                  <a:cubicBezTo>
                    <a:pt x="275" y="351"/>
                    <a:pt x="249" y="366"/>
                    <a:pt x="227" y="375"/>
                  </a:cubicBezTo>
                  <a:cubicBezTo>
                    <a:pt x="218" y="369"/>
                    <a:pt x="208" y="366"/>
                    <a:pt x="197" y="366"/>
                  </a:cubicBezTo>
                  <a:cubicBezTo>
                    <a:pt x="197" y="366"/>
                    <a:pt x="197" y="366"/>
                    <a:pt x="197" y="365"/>
                  </a:cubicBezTo>
                  <a:cubicBezTo>
                    <a:pt x="196" y="366"/>
                    <a:pt x="196" y="366"/>
                    <a:pt x="196" y="365"/>
                  </a:cubicBezTo>
                  <a:lnTo>
                    <a:pt x="196" y="365"/>
                  </a:lnTo>
                  <a:cubicBezTo>
                    <a:pt x="195" y="365"/>
                    <a:pt x="195" y="365"/>
                    <a:pt x="194" y="365"/>
                  </a:cubicBezTo>
                  <a:lnTo>
                    <a:pt x="194" y="366"/>
                  </a:lnTo>
                  <a:cubicBezTo>
                    <a:pt x="194" y="365"/>
                    <a:pt x="193" y="366"/>
                    <a:pt x="192" y="366"/>
                  </a:cubicBezTo>
                  <a:cubicBezTo>
                    <a:pt x="192" y="366"/>
                    <a:pt x="192" y="366"/>
                    <a:pt x="192" y="366"/>
                  </a:cubicBezTo>
                  <a:cubicBezTo>
                    <a:pt x="192" y="366"/>
                    <a:pt x="192" y="366"/>
                    <a:pt x="192" y="366"/>
                  </a:cubicBezTo>
                  <a:cubicBezTo>
                    <a:pt x="192" y="366"/>
                    <a:pt x="192" y="366"/>
                    <a:pt x="192" y="366"/>
                  </a:cubicBezTo>
                  <a:cubicBezTo>
                    <a:pt x="191" y="366"/>
                    <a:pt x="191" y="366"/>
                    <a:pt x="191" y="366"/>
                  </a:cubicBezTo>
                  <a:cubicBezTo>
                    <a:pt x="190" y="366"/>
                    <a:pt x="190" y="366"/>
                    <a:pt x="190" y="366"/>
                  </a:cubicBezTo>
                  <a:cubicBezTo>
                    <a:pt x="190" y="366"/>
                    <a:pt x="190" y="366"/>
                    <a:pt x="190" y="366"/>
                  </a:cubicBezTo>
                  <a:cubicBezTo>
                    <a:pt x="190" y="366"/>
                    <a:pt x="190" y="366"/>
                    <a:pt x="190" y="366"/>
                  </a:cubicBezTo>
                  <a:lnTo>
                    <a:pt x="189" y="366"/>
                  </a:lnTo>
                  <a:cubicBezTo>
                    <a:pt x="189" y="366"/>
                    <a:pt x="189" y="366"/>
                    <a:pt x="189" y="366"/>
                  </a:cubicBezTo>
                  <a:cubicBezTo>
                    <a:pt x="189" y="366"/>
                    <a:pt x="189" y="366"/>
                    <a:pt x="189" y="366"/>
                  </a:cubicBezTo>
                  <a:cubicBezTo>
                    <a:pt x="189" y="366"/>
                    <a:pt x="189" y="366"/>
                    <a:pt x="188" y="366"/>
                  </a:cubicBezTo>
                  <a:cubicBezTo>
                    <a:pt x="188" y="366"/>
                    <a:pt x="188" y="366"/>
                    <a:pt x="188" y="366"/>
                  </a:cubicBezTo>
                  <a:cubicBezTo>
                    <a:pt x="188" y="366"/>
                    <a:pt x="188" y="366"/>
                    <a:pt x="188" y="366"/>
                  </a:cubicBezTo>
                  <a:cubicBezTo>
                    <a:pt x="187" y="366"/>
                    <a:pt x="187" y="366"/>
                    <a:pt x="187" y="366"/>
                  </a:cubicBezTo>
                  <a:cubicBezTo>
                    <a:pt x="187" y="366"/>
                    <a:pt x="187" y="366"/>
                    <a:pt x="187" y="366"/>
                  </a:cubicBezTo>
                  <a:cubicBezTo>
                    <a:pt x="186" y="366"/>
                    <a:pt x="186" y="366"/>
                    <a:pt x="185" y="366"/>
                  </a:cubicBezTo>
                  <a:cubicBezTo>
                    <a:pt x="185" y="366"/>
                    <a:pt x="185" y="366"/>
                    <a:pt x="185" y="366"/>
                  </a:cubicBezTo>
                  <a:cubicBezTo>
                    <a:pt x="185" y="366"/>
                    <a:pt x="185" y="366"/>
                    <a:pt x="184" y="366"/>
                  </a:cubicBezTo>
                  <a:cubicBezTo>
                    <a:pt x="184" y="366"/>
                    <a:pt x="184" y="366"/>
                    <a:pt x="184" y="366"/>
                  </a:cubicBezTo>
                  <a:lnTo>
                    <a:pt x="184" y="366"/>
                  </a:lnTo>
                  <a:cubicBezTo>
                    <a:pt x="184" y="367"/>
                    <a:pt x="184" y="367"/>
                    <a:pt x="184" y="367"/>
                  </a:cubicBezTo>
                  <a:cubicBezTo>
                    <a:pt x="184" y="367"/>
                    <a:pt x="184" y="367"/>
                    <a:pt x="183" y="367"/>
                  </a:cubicBezTo>
                  <a:lnTo>
                    <a:pt x="183" y="367"/>
                  </a:lnTo>
                  <a:cubicBezTo>
                    <a:pt x="182" y="367"/>
                    <a:pt x="182" y="367"/>
                    <a:pt x="181" y="367"/>
                  </a:cubicBezTo>
                  <a:cubicBezTo>
                    <a:pt x="162" y="358"/>
                    <a:pt x="140" y="332"/>
                    <a:pt x="129" y="313"/>
                  </a:cubicBezTo>
                  <a:cubicBezTo>
                    <a:pt x="134" y="305"/>
                    <a:pt x="136" y="295"/>
                    <a:pt x="136" y="284"/>
                  </a:cubicBezTo>
                  <a:cubicBezTo>
                    <a:pt x="136" y="281"/>
                    <a:pt x="136" y="278"/>
                    <a:pt x="135" y="275"/>
                  </a:cubicBezTo>
                  <a:cubicBezTo>
                    <a:pt x="131" y="250"/>
                    <a:pt x="111" y="231"/>
                    <a:pt x="90" y="231"/>
                  </a:cubicBezTo>
                  <a:cubicBezTo>
                    <a:pt x="82" y="231"/>
                    <a:pt x="75" y="234"/>
                    <a:pt x="70" y="238"/>
                  </a:cubicBezTo>
                  <a:cubicBezTo>
                    <a:pt x="57" y="228"/>
                    <a:pt x="49" y="206"/>
                    <a:pt x="44" y="187"/>
                  </a:cubicBezTo>
                  <a:cubicBezTo>
                    <a:pt x="49" y="180"/>
                    <a:pt x="52" y="171"/>
                    <a:pt x="53" y="162"/>
                  </a:cubicBezTo>
                  <a:cubicBezTo>
                    <a:pt x="53" y="161"/>
                    <a:pt x="53" y="161"/>
                    <a:pt x="53" y="161"/>
                  </a:cubicBezTo>
                  <a:cubicBezTo>
                    <a:pt x="53" y="160"/>
                    <a:pt x="53" y="160"/>
                    <a:pt x="53" y="160"/>
                  </a:cubicBezTo>
                  <a:lnTo>
                    <a:pt x="53" y="160"/>
                  </a:lnTo>
                  <a:cubicBezTo>
                    <a:pt x="53" y="159"/>
                    <a:pt x="53" y="158"/>
                    <a:pt x="53" y="158"/>
                  </a:cubicBezTo>
                  <a:cubicBezTo>
                    <a:pt x="53" y="158"/>
                    <a:pt x="53" y="158"/>
                    <a:pt x="53" y="157"/>
                  </a:cubicBezTo>
                  <a:lnTo>
                    <a:pt x="53" y="157"/>
                  </a:lnTo>
                  <a:lnTo>
                    <a:pt x="53" y="157"/>
                  </a:lnTo>
                  <a:cubicBezTo>
                    <a:pt x="53" y="157"/>
                    <a:pt x="53" y="157"/>
                    <a:pt x="54" y="156"/>
                  </a:cubicBezTo>
                  <a:lnTo>
                    <a:pt x="54" y="156"/>
                  </a:lnTo>
                  <a:cubicBezTo>
                    <a:pt x="54" y="156"/>
                    <a:pt x="54" y="156"/>
                    <a:pt x="54" y="156"/>
                  </a:cubicBezTo>
                  <a:cubicBezTo>
                    <a:pt x="54" y="156"/>
                    <a:pt x="54" y="156"/>
                    <a:pt x="54" y="156"/>
                  </a:cubicBezTo>
                  <a:cubicBezTo>
                    <a:pt x="54" y="155"/>
                    <a:pt x="54" y="155"/>
                    <a:pt x="54" y="155"/>
                  </a:cubicBezTo>
                  <a:cubicBezTo>
                    <a:pt x="54" y="155"/>
                    <a:pt x="54" y="155"/>
                    <a:pt x="54" y="155"/>
                  </a:cubicBezTo>
                  <a:lnTo>
                    <a:pt x="54" y="155"/>
                  </a:lnTo>
                  <a:cubicBezTo>
                    <a:pt x="54" y="155"/>
                    <a:pt x="54" y="155"/>
                    <a:pt x="54" y="154"/>
                  </a:cubicBezTo>
                  <a:cubicBezTo>
                    <a:pt x="54" y="154"/>
                    <a:pt x="54" y="154"/>
                    <a:pt x="54" y="154"/>
                  </a:cubicBezTo>
                  <a:cubicBezTo>
                    <a:pt x="54" y="154"/>
                    <a:pt x="54" y="154"/>
                    <a:pt x="54" y="154"/>
                  </a:cubicBezTo>
                  <a:cubicBezTo>
                    <a:pt x="54" y="154"/>
                    <a:pt x="54" y="154"/>
                    <a:pt x="54" y="153"/>
                  </a:cubicBezTo>
                  <a:cubicBezTo>
                    <a:pt x="54" y="153"/>
                    <a:pt x="54" y="153"/>
                    <a:pt x="54" y="153"/>
                  </a:cubicBezTo>
                  <a:cubicBezTo>
                    <a:pt x="54" y="153"/>
                    <a:pt x="54" y="153"/>
                    <a:pt x="54" y="152"/>
                  </a:cubicBezTo>
                  <a:cubicBezTo>
                    <a:pt x="54" y="152"/>
                    <a:pt x="54" y="152"/>
                    <a:pt x="54" y="152"/>
                  </a:cubicBezTo>
                  <a:cubicBezTo>
                    <a:pt x="54" y="152"/>
                    <a:pt x="54" y="152"/>
                    <a:pt x="54" y="151"/>
                  </a:cubicBezTo>
                  <a:cubicBezTo>
                    <a:pt x="54" y="151"/>
                    <a:pt x="54" y="151"/>
                    <a:pt x="54" y="151"/>
                  </a:cubicBezTo>
                  <a:cubicBezTo>
                    <a:pt x="54" y="151"/>
                    <a:pt x="54" y="151"/>
                    <a:pt x="54" y="151"/>
                  </a:cubicBezTo>
                  <a:cubicBezTo>
                    <a:pt x="54" y="151"/>
                    <a:pt x="54" y="150"/>
                    <a:pt x="54" y="149"/>
                  </a:cubicBezTo>
                  <a:cubicBezTo>
                    <a:pt x="62" y="133"/>
                    <a:pt x="82" y="112"/>
                    <a:pt x="98" y="101"/>
                  </a:cubicBezTo>
                  <a:cubicBezTo>
                    <a:pt x="103" y="104"/>
                    <a:pt x="110" y="105"/>
                    <a:pt x="118" y="103"/>
                  </a:cubicBezTo>
                  <a:cubicBezTo>
                    <a:pt x="142" y="100"/>
                    <a:pt x="165" y="79"/>
                    <a:pt x="168" y="59"/>
                  </a:cubicBezTo>
                  <a:cubicBezTo>
                    <a:pt x="169" y="56"/>
                    <a:pt x="169" y="53"/>
                    <a:pt x="168" y="50"/>
                  </a:cubicBezTo>
                  <a:cubicBezTo>
                    <a:pt x="178" y="38"/>
                    <a:pt x="202" y="25"/>
                    <a:pt x="218" y="19"/>
                  </a:cubicBezTo>
                  <a:cubicBezTo>
                    <a:pt x="225" y="21"/>
                    <a:pt x="233" y="22"/>
                    <a:pt x="242" y="22"/>
                  </a:cubicBezTo>
                  <a:cubicBezTo>
                    <a:pt x="266" y="22"/>
                    <a:pt x="284" y="14"/>
                    <a:pt x="282" y="6"/>
                  </a:cubicBezTo>
                  <a:cubicBezTo>
                    <a:pt x="281" y="4"/>
                    <a:pt x="277" y="2"/>
                    <a:pt x="272" y="1"/>
                  </a:cubicBezTo>
                  <a:cubicBezTo>
                    <a:pt x="264" y="0"/>
                    <a:pt x="257" y="0"/>
                    <a:pt x="249" y="0"/>
                  </a:cubicBezTo>
                  <a:close/>
                  <a:moveTo>
                    <a:pt x="322" y="370"/>
                  </a:moveTo>
                  <a:lnTo>
                    <a:pt x="322" y="370"/>
                  </a:lnTo>
                  <a:cubicBezTo>
                    <a:pt x="333" y="369"/>
                    <a:pt x="342" y="371"/>
                    <a:pt x="349" y="376"/>
                  </a:cubicBezTo>
                  <a:cubicBezTo>
                    <a:pt x="370" y="365"/>
                    <a:pt x="393" y="350"/>
                    <a:pt x="403" y="332"/>
                  </a:cubicBezTo>
                  <a:cubicBezTo>
                    <a:pt x="400" y="326"/>
                    <a:pt x="399" y="318"/>
                    <a:pt x="399" y="309"/>
                  </a:cubicBezTo>
                  <a:cubicBezTo>
                    <a:pt x="400" y="302"/>
                    <a:pt x="401" y="294"/>
                    <a:pt x="404" y="288"/>
                  </a:cubicBezTo>
                  <a:cubicBezTo>
                    <a:pt x="404" y="287"/>
                    <a:pt x="404" y="287"/>
                    <a:pt x="405" y="287"/>
                  </a:cubicBezTo>
                  <a:cubicBezTo>
                    <a:pt x="412" y="270"/>
                    <a:pt x="426" y="257"/>
                    <a:pt x="441" y="257"/>
                  </a:cubicBezTo>
                  <a:cubicBezTo>
                    <a:pt x="448" y="257"/>
                    <a:pt x="454" y="260"/>
                    <a:pt x="459" y="265"/>
                  </a:cubicBezTo>
                  <a:cubicBezTo>
                    <a:pt x="471" y="256"/>
                    <a:pt x="482" y="243"/>
                    <a:pt x="485" y="229"/>
                  </a:cubicBezTo>
                  <a:cubicBezTo>
                    <a:pt x="483" y="223"/>
                    <a:pt x="482" y="216"/>
                    <a:pt x="481" y="208"/>
                  </a:cubicBezTo>
                  <a:cubicBezTo>
                    <a:pt x="478" y="186"/>
                    <a:pt x="482" y="172"/>
                    <a:pt x="487" y="177"/>
                  </a:cubicBezTo>
                  <a:lnTo>
                    <a:pt x="487" y="177"/>
                  </a:lnTo>
                  <a:lnTo>
                    <a:pt x="487" y="177"/>
                  </a:lnTo>
                  <a:cubicBezTo>
                    <a:pt x="490" y="185"/>
                    <a:pt x="492" y="194"/>
                    <a:pt x="493" y="202"/>
                  </a:cubicBezTo>
                  <a:lnTo>
                    <a:pt x="493" y="202"/>
                  </a:lnTo>
                  <a:cubicBezTo>
                    <a:pt x="493" y="201"/>
                    <a:pt x="492" y="200"/>
                    <a:pt x="492" y="199"/>
                  </a:cubicBezTo>
                  <a:cubicBezTo>
                    <a:pt x="490" y="198"/>
                    <a:pt x="490" y="203"/>
                    <a:pt x="491" y="211"/>
                  </a:cubicBezTo>
                  <a:cubicBezTo>
                    <a:pt x="491" y="219"/>
                    <a:pt x="494" y="225"/>
                    <a:pt x="495" y="226"/>
                  </a:cubicBezTo>
                  <a:cubicBezTo>
                    <a:pt x="496" y="226"/>
                    <a:pt x="496" y="225"/>
                    <a:pt x="496" y="223"/>
                  </a:cubicBezTo>
                  <a:lnTo>
                    <a:pt x="496" y="223"/>
                  </a:lnTo>
                  <a:cubicBezTo>
                    <a:pt x="497" y="231"/>
                    <a:pt x="498" y="240"/>
                    <a:pt x="498" y="249"/>
                  </a:cubicBezTo>
                  <a:cubicBezTo>
                    <a:pt x="497" y="250"/>
                    <a:pt x="497" y="250"/>
                    <a:pt x="496" y="250"/>
                  </a:cubicBezTo>
                  <a:cubicBezTo>
                    <a:pt x="494" y="250"/>
                    <a:pt x="492" y="248"/>
                    <a:pt x="490" y="244"/>
                  </a:cubicBezTo>
                  <a:cubicBezTo>
                    <a:pt x="485" y="252"/>
                    <a:pt x="474" y="270"/>
                    <a:pt x="468" y="287"/>
                  </a:cubicBezTo>
                  <a:cubicBezTo>
                    <a:pt x="469" y="292"/>
                    <a:pt x="469" y="296"/>
                    <a:pt x="468" y="301"/>
                  </a:cubicBezTo>
                  <a:cubicBezTo>
                    <a:pt x="468" y="307"/>
                    <a:pt x="466" y="313"/>
                    <a:pt x="464" y="319"/>
                  </a:cubicBezTo>
                  <a:cubicBezTo>
                    <a:pt x="457" y="335"/>
                    <a:pt x="446" y="347"/>
                    <a:pt x="433" y="350"/>
                  </a:cubicBezTo>
                  <a:cubicBezTo>
                    <a:pt x="426" y="352"/>
                    <a:pt x="419" y="350"/>
                    <a:pt x="414" y="347"/>
                  </a:cubicBezTo>
                  <a:cubicBezTo>
                    <a:pt x="398" y="359"/>
                    <a:pt x="374" y="379"/>
                    <a:pt x="364" y="396"/>
                  </a:cubicBezTo>
                  <a:cubicBezTo>
                    <a:pt x="365" y="399"/>
                    <a:pt x="365" y="402"/>
                    <a:pt x="365" y="406"/>
                  </a:cubicBezTo>
                  <a:cubicBezTo>
                    <a:pt x="365" y="406"/>
                    <a:pt x="365" y="406"/>
                    <a:pt x="365" y="406"/>
                  </a:cubicBezTo>
                  <a:cubicBezTo>
                    <a:pt x="365" y="406"/>
                    <a:pt x="365" y="406"/>
                    <a:pt x="365" y="406"/>
                  </a:cubicBezTo>
                  <a:cubicBezTo>
                    <a:pt x="365" y="406"/>
                    <a:pt x="365" y="406"/>
                    <a:pt x="365" y="406"/>
                  </a:cubicBezTo>
                  <a:cubicBezTo>
                    <a:pt x="365" y="407"/>
                    <a:pt x="365" y="407"/>
                    <a:pt x="365" y="407"/>
                  </a:cubicBezTo>
                  <a:cubicBezTo>
                    <a:pt x="365" y="407"/>
                    <a:pt x="365" y="407"/>
                    <a:pt x="365" y="407"/>
                  </a:cubicBezTo>
                  <a:cubicBezTo>
                    <a:pt x="365" y="407"/>
                    <a:pt x="365" y="407"/>
                    <a:pt x="365" y="407"/>
                  </a:cubicBezTo>
                  <a:cubicBezTo>
                    <a:pt x="365" y="407"/>
                    <a:pt x="365" y="407"/>
                    <a:pt x="365" y="407"/>
                  </a:cubicBezTo>
                  <a:cubicBezTo>
                    <a:pt x="365" y="408"/>
                    <a:pt x="365" y="408"/>
                    <a:pt x="365" y="408"/>
                  </a:cubicBezTo>
                  <a:cubicBezTo>
                    <a:pt x="365" y="408"/>
                    <a:pt x="365" y="408"/>
                    <a:pt x="365" y="408"/>
                  </a:cubicBezTo>
                  <a:cubicBezTo>
                    <a:pt x="365" y="408"/>
                    <a:pt x="365" y="408"/>
                    <a:pt x="365" y="408"/>
                  </a:cubicBezTo>
                  <a:cubicBezTo>
                    <a:pt x="365" y="409"/>
                    <a:pt x="365" y="409"/>
                    <a:pt x="364" y="409"/>
                  </a:cubicBezTo>
                  <a:cubicBezTo>
                    <a:pt x="360" y="429"/>
                    <a:pt x="338" y="446"/>
                    <a:pt x="314" y="449"/>
                  </a:cubicBezTo>
                  <a:cubicBezTo>
                    <a:pt x="305" y="450"/>
                    <a:pt x="297" y="449"/>
                    <a:pt x="290" y="446"/>
                  </a:cubicBezTo>
                  <a:cubicBezTo>
                    <a:pt x="272" y="454"/>
                    <a:pt x="248" y="466"/>
                    <a:pt x="241" y="475"/>
                  </a:cubicBezTo>
                  <a:cubicBezTo>
                    <a:pt x="242" y="478"/>
                    <a:pt x="243" y="480"/>
                    <a:pt x="243" y="482"/>
                  </a:cubicBezTo>
                  <a:cubicBezTo>
                    <a:pt x="244" y="491"/>
                    <a:pt x="228" y="495"/>
                    <a:pt x="208" y="493"/>
                  </a:cubicBezTo>
                  <a:cubicBezTo>
                    <a:pt x="208" y="493"/>
                    <a:pt x="208" y="493"/>
                    <a:pt x="207" y="493"/>
                  </a:cubicBezTo>
                  <a:cubicBezTo>
                    <a:pt x="207" y="493"/>
                    <a:pt x="207" y="493"/>
                    <a:pt x="206" y="493"/>
                  </a:cubicBezTo>
                  <a:cubicBezTo>
                    <a:pt x="206" y="492"/>
                    <a:pt x="206" y="492"/>
                    <a:pt x="205" y="492"/>
                  </a:cubicBezTo>
                  <a:cubicBezTo>
                    <a:pt x="205" y="492"/>
                    <a:pt x="205" y="492"/>
                    <a:pt x="204" y="492"/>
                  </a:cubicBezTo>
                  <a:cubicBezTo>
                    <a:pt x="185" y="488"/>
                    <a:pt x="166" y="481"/>
                    <a:pt x="161" y="472"/>
                  </a:cubicBezTo>
                  <a:cubicBezTo>
                    <a:pt x="160" y="468"/>
                    <a:pt x="160" y="465"/>
                    <a:pt x="164" y="462"/>
                  </a:cubicBezTo>
                  <a:cubicBezTo>
                    <a:pt x="153" y="449"/>
                    <a:pt x="137" y="432"/>
                    <a:pt x="121" y="422"/>
                  </a:cubicBezTo>
                  <a:cubicBezTo>
                    <a:pt x="120" y="423"/>
                    <a:pt x="119" y="423"/>
                    <a:pt x="118" y="423"/>
                  </a:cubicBezTo>
                  <a:cubicBezTo>
                    <a:pt x="117" y="423"/>
                    <a:pt x="117" y="423"/>
                    <a:pt x="117" y="423"/>
                  </a:cubicBezTo>
                  <a:lnTo>
                    <a:pt x="117" y="423"/>
                  </a:lnTo>
                  <a:cubicBezTo>
                    <a:pt x="117" y="423"/>
                    <a:pt x="117" y="423"/>
                    <a:pt x="117" y="423"/>
                  </a:cubicBezTo>
                  <a:cubicBezTo>
                    <a:pt x="117" y="423"/>
                    <a:pt x="117" y="423"/>
                    <a:pt x="116" y="423"/>
                  </a:cubicBezTo>
                  <a:lnTo>
                    <a:pt x="116" y="423"/>
                  </a:lnTo>
                  <a:cubicBezTo>
                    <a:pt x="113" y="424"/>
                    <a:pt x="109" y="423"/>
                    <a:pt x="104" y="422"/>
                  </a:cubicBezTo>
                  <a:cubicBezTo>
                    <a:pt x="97" y="420"/>
                    <a:pt x="90" y="416"/>
                    <a:pt x="84" y="411"/>
                  </a:cubicBezTo>
                  <a:cubicBezTo>
                    <a:pt x="75" y="413"/>
                    <a:pt x="68" y="417"/>
                    <a:pt x="71" y="422"/>
                  </a:cubicBezTo>
                  <a:cubicBezTo>
                    <a:pt x="71" y="422"/>
                    <a:pt x="71" y="422"/>
                    <a:pt x="71" y="422"/>
                  </a:cubicBezTo>
                  <a:cubicBezTo>
                    <a:pt x="64" y="416"/>
                    <a:pt x="58" y="409"/>
                    <a:pt x="52" y="401"/>
                  </a:cubicBezTo>
                  <a:lnTo>
                    <a:pt x="52" y="401"/>
                  </a:lnTo>
                  <a:cubicBezTo>
                    <a:pt x="53" y="402"/>
                    <a:pt x="54" y="403"/>
                    <a:pt x="55" y="404"/>
                  </a:cubicBezTo>
                  <a:cubicBezTo>
                    <a:pt x="60" y="406"/>
                    <a:pt x="68" y="404"/>
                    <a:pt x="70" y="396"/>
                  </a:cubicBezTo>
                  <a:cubicBezTo>
                    <a:pt x="66" y="390"/>
                    <a:pt x="63" y="383"/>
                    <a:pt x="61" y="377"/>
                  </a:cubicBezTo>
                  <a:cubicBezTo>
                    <a:pt x="57" y="359"/>
                    <a:pt x="64" y="345"/>
                    <a:pt x="79" y="343"/>
                  </a:cubicBezTo>
                  <a:cubicBezTo>
                    <a:pt x="79" y="343"/>
                    <a:pt x="79" y="343"/>
                    <a:pt x="79" y="343"/>
                  </a:cubicBezTo>
                  <a:cubicBezTo>
                    <a:pt x="79" y="343"/>
                    <a:pt x="79" y="343"/>
                    <a:pt x="80" y="343"/>
                  </a:cubicBezTo>
                  <a:cubicBezTo>
                    <a:pt x="82" y="342"/>
                    <a:pt x="85" y="342"/>
                    <a:pt x="88" y="343"/>
                  </a:cubicBezTo>
                  <a:cubicBezTo>
                    <a:pt x="112" y="345"/>
                    <a:pt x="134" y="368"/>
                    <a:pt x="137" y="393"/>
                  </a:cubicBezTo>
                  <a:cubicBezTo>
                    <a:pt x="138" y="401"/>
                    <a:pt x="137" y="408"/>
                    <a:pt x="133" y="413"/>
                  </a:cubicBezTo>
                  <a:cubicBezTo>
                    <a:pt x="145" y="428"/>
                    <a:pt x="166" y="447"/>
                    <a:pt x="183" y="455"/>
                  </a:cubicBezTo>
                  <a:cubicBezTo>
                    <a:pt x="183" y="455"/>
                    <a:pt x="184" y="455"/>
                    <a:pt x="184" y="455"/>
                  </a:cubicBezTo>
                  <a:lnTo>
                    <a:pt x="184" y="455"/>
                  </a:lnTo>
                  <a:cubicBezTo>
                    <a:pt x="185" y="455"/>
                    <a:pt x="185" y="455"/>
                    <a:pt x="185" y="455"/>
                  </a:cubicBezTo>
                  <a:cubicBezTo>
                    <a:pt x="185" y="455"/>
                    <a:pt x="185" y="455"/>
                    <a:pt x="185" y="455"/>
                  </a:cubicBezTo>
                  <a:cubicBezTo>
                    <a:pt x="185" y="454"/>
                    <a:pt x="185" y="454"/>
                    <a:pt x="185" y="455"/>
                  </a:cubicBezTo>
                  <a:lnTo>
                    <a:pt x="185" y="455"/>
                  </a:lnTo>
                  <a:cubicBezTo>
                    <a:pt x="185" y="454"/>
                    <a:pt x="185" y="454"/>
                    <a:pt x="186" y="455"/>
                  </a:cubicBezTo>
                  <a:cubicBezTo>
                    <a:pt x="186" y="454"/>
                    <a:pt x="186" y="454"/>
                    <a:pt x="186" y="455"/>
                  </a:cubicBezTo>
                  <a:cubicBezTo>
                    <a:pt x="186" y="454"/>
                    <a:pt x="186" y="454"/>
                    <a:pt x="186" y="454"/>
                  </a:cubicBezTo>
                  <a:cubicBezTo>
                    <a:pt x="186" y="454"/>
                    <a:pt x="186" y="454"/>
                    <a:pt x="186" y="454"/>
                  </a:cubicBezTo>
                  <a:cubicBezTo>
                    <a:pt x="186" y="454"/>
                    <a:pt x="186" y="454"/>
                    <a:pt x="186" y="454"/>
                  </a:cubicBezTo>
                  <a:cubicBezTo>
                    <a:pt x="186" y="454"/>
                    <a:pt x="186" y="454"/>
                    <a:pt x="186" y="454"/>
                  </a:cubicBezTo>
                  <a:cubicBezTo>
                    <a:pt x="187" y="454"/>
                    <a:pt x="187" y="454"/>
                    <a:pt x="187" y="454"/>
                  </a:cubicBezTo>
                  <a:cubicBezTo>
                    <a:pt x="187" y="454"/>
                    <a:pt x="187" y="454"/>
                    <a:pt x="187" y="454"/>
                  </a:cubicBezTo>
                  <a:cubicBezTo>
                    <a:pt x="187" y="454"/>
                    <a:pt x="187" y="454"/>
                    <a:pt x="187" y="454"/>
                  </a:cubicBezTo>
                  <a:cubicBezTo>
                    <a:pt x="187" y="454"/>
                    <a:pt x="187" y="454"/>
                    <a:pt x="187" y="454"/>
                  </a:cubicBezTo>
                  <a:cubicBezTo>
                    <a:pt x="187" y="454"/>
                    <a:pt x="187" y="454"/>
                    <a:pt x="188" y="454"/>
                  </a:cubicBezTo>
                  <a:cubicBezTo>
                    <a:pt x="188" y="454"/>
                    <a:pt x="188" y="454"/>
                    <a:pt x="188" y="454"/>
                  </a:cubicBezTo>
                  <a:cubicBezTo>
                    <a:pt x="188" y="454"/>
                    <a:pt x="188" y="454"/>
                    <a:pt x="188" y="454"/>
                  </a:cubicBezTo>
                  <a:cubicBezTo>
                    <a:pt x="188" y="454"/>
                    <a:pt x="188" y="454"/>
                    <a:pt x="188" y="454"/>
                  </a:cubicBezTo>
                  <a:cubicBezTo>
                    <a:pt x="188" y="454"/>
                    <a:pt x="188" y="454"/>
                    <a:pt x="188" y="454"/>
                  </a:cubicBezTo>
                  <a:cubicBezTo>
                    <a:pt x="188" y="454"/>
                    <a:pt x="188" y="454"/>
                    <a:pt x="188" y="454"/>
                  </a:cubicBezTo>
                  <a:cubicBezTo>
                    <a:pt x="189" y="454"/>
                    <a:pt x="189" y="454"/>
                    <a:pt x="189" y="454"/>
                  </a:cubicBezTo>
                  <a:cubicBezTo>
                    <a:pt x="189" y="454"/>
                    <a:pt x="189" y="454"/>
                    <a:pt x="189" y="454"/>
                  </a:cubicBezTo>
                  <a:cubicBezTo>
                    <a:pt x="189" y="454"/>
                    <a:pt x="189" y="454"/>
                    <a:pt x="189" y="454"/>
                  </a:cubicBezTo>
                  <a:cubicBezTo>
                    <a:pt x="189" y="454"/>
                    <a:pt x="189" y="454"/>
                    <a:pt x="189" y="454"/>
                  </a:cubicBezTo>
                  <a:cubicBezTo>
                    <a:pt x="190" y="454"/>
                    <a:pt x="190" y="454"/>
                    <a:pt x="190" y="454"/>
                  </a:cubicBezTo>
                  <a:lnTo>
                    <a:pt x="190" y="454"/>
                  </a:lnTo>
                  <a:cubicBezTo>
                    <a:pt x="190" y="454"/>
                    <a:pt x="190" y="454"/>
                    <a:pt x="190" y="454"/>
                  </a:cubicBezTo>
                  <a:cubicBezTo>
                    <a:pt x="190" y="454"/>
                    <a:pt x="190" y="454"/>
                    <a:pt x="190" y="454"/>
                  </a:cubicBezTo>
                  <a:cubicBezTo>
                    <a:pt x="191" y="454"/>
                    <a:pt x="191" y="454"/>
                    <a:pt x="191" y="454"/>
                  </a:cubicBezTo>
                  <a:cubicBezTo>
                    <a:pt x="191" y="454"/>
                    <a:pt x="191" y="454"/>
                    <a:pt x="191" y="454"/>
                  </a:cubicBezTo>
                  <a:cubicBezTo>
                    <a:pt x="191" y="454"/>
                    <a:pt x="191" y="454"/>
                    <a:pt x="191" y="454"/>
                  </a:cubicBezTo>
                  <a:cubicBezTo>
                    <a:pt x="191" y="454"/>
                    <a:pt x="191" y="454"/>
                    <a:pt x="192" y="454"/>
                  </a:cubicBezTo>
                  <a:cubicBezTo>
                    <a:pt x="192" y="454"/>
                    <a:pt x="192" y="454"/>
                    <a:pt x="192" y="454"/>
                  </a:cubicBezTo>
                  <a:cubicBezTo>
                    <a:pt x="192" y="454"/>
                    <a:pt x="192" y="454"/>
                    <a:pt x="192" y="454"/>
                  </a:cubicBezTo>
                  <a:lnTo>
                    <a:pt x="192" y="454"/>
                  </a:lnTo>
                  <a:cubicBezTo>
                    <a:pt x="192" y="454"/>
                    <a:pt x="192" y="454"/>
                    <a:pt x="192" y="454"/>
                  </a:cubicBezTo>
                  <a:cubicBezTo>
                    <a:pt x="193" y="454"/>
                    <a:pt x="193" y="454"/>
                    <a:pt x="193" y="454"/>
                  </a:cubicBezTo>
                  <a:lnTo>
                    <a:pt x="193" y="454"/>
                  </a:lnTo>
                  <a:cubicBezTo>
                    <a:pt x="194" y="455"/>
                    <a:pt x="194" y="455"/>
                    <a:pt x="194" y="455"/>
                  </a:cubicBezTo>
                  <a:cubicBezTo>
                    <a:pt x="195" y="455"/>
                    <a:pt x="195" y="455"/>
                    <a:pt x="195" y="455"/>
                  </a:cubicBezTo>
                  <a:cubicBezTo>
                    <a:pt x="196" y="455"/>
                    <a:pt x="196" y="455"/>
                    <a:pt x="197" y="455"/>
                  </a:cubicBezTo>
                  <a:cubicBezTo>
                    <a:pt x="206" y="456"/>
                    <a:pt x="215" y="458"/>
                    <a:pt x="223" y="462"/>
                  </a:cubicBezTo>
                  <a:cubicBezTo>
                    <a:pt x="242" y="457"/>
                    <a:pt x="265" y="447"/>
                    <a:pt x="275" y="435"/>
                  </a:cubicBezTo>
                  <a:cubicBezTo>
                    <a:pt x="272" y="430"/>
                    <a:pt x="270" y="425"/>
                    <a:pt x="269" y="419"/>
                  </a:cubicBezTo>
                  <a:cubicBezTo>
                    <a:pt x="270" y="419"/>
                    <a:pt x="270" y="419"/>
                    <a:pt x="270" y="419"/>
                  </a:cubicBezTo>
                  <a:cubicBezTo>
                    <a:pt x="270" y="418"/>
                    <a:pt x="270" y="418"/>
                    <a:pt x="270" y="418"/>
                  </a:cubicBezTo>
                  <a:cubicBezTo>
                    <a:pt x="270" y="418"/>
                    <a:pt x="270" y="418"/>
                    <a:pt x="270" y="418"/>
                  </a:cubicBezTo>
                  <a:cubicBezTo>
                    <a:pt x="270" y="418"/>
                    <a:pt x="270" y="418"/>
                    <a:pt x="269" y="418"/>
                  </a:cubicBezTo>
                  <a:lnTo>
                    <a:pt x="269" y="417"/>
                  </a:lnTo>
                  <a:cubicBezTo>
                    <a:pt x="270" y="417"/>
                    <a:pt x="270" y="417"/>
                    <a:pt x="270" y="417"/>
                  </a:cubicBezTo>
                  <a:cubicBezTo>
                    <a:pt x="270" y="416"/>
                    <a:pt x="270" y="416"/>
                    <a:pt x="269" y="416"/>
                  </a:cubicBezTo>
                  <a:cubicBezTo>
                    <a:pt x="269" y="416"/>
                    <a:pt x="269" y="416"/>
                    <a:pt x="269" y="416"/>
                  </a:cubicBezTo>
                  <a:cubicBezTo>
                    <a:pt x="270" y="416"/>
                    <a:pt x="270" y="416"/>
                    <a:pt x="270" y="415"/>
                  </a:cubicBezTo>
                  <a:cubicBezTo>
                    <a:pt x="271" y="392"/>
                    <a:pt x="294" y="371"/>
                    <a:pt x="322" y="370"/>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53" name="Freeform 241"/>
            <p:cNvSpPr>
              <a:spLocks/>
            </p:cNvSpPr>
            <p:nvPr/>
          </p:nvSpPr>
          <p:spPr bwMode="auto">
            <a:xfrm>
              <a:off x="1228" y="2031"/>
              <a:ext cx="166" cy="209"/>
            </a:xfrm>
            <a:custGeom>
              <a:avLst/>
              <a:gdLst>
                <a:gd name="T0" fmla="*/ 197 w 212"/>
                <a:gd name="T1" fmla="*/ 269 h 269"/>
                <a:gd name="T2" fmla="*/ 197 w 212"/>
                <a:gd name="T3" fmla="*/ 269 h 269"/>
                <a:gd name="T4" fmla="*/ 175 w 212"/>
                <a:gd name="T5" fmla="*/ 269 h 269"/>
                <a:gd name="T6" fmla="*/ 175 w 212"/>
                <a:gd name="T7" fmla="*/ 181 h 269"/>
                <a:gd name="T8" fmla="*/ 166 w 212"/>
                <a:gd name="T9" fmla="*/ 171 h 269"/>
                <a:gd name="T10" fmla="*/ 46 w 212"/>
                <a:gd name="T11" fmla="*/ 171 h 269"/>
                <a:gd name="T12" fmla="*/ 37 w 212"/>
                <a:gd name="T13" fmla="*/ 181 h 269"/>
                <a:gd name="T14" fmla="*/ 37 w 212"/>
                <a:gd name="T15" fmla="*/ 269 h 269"/>
                <a:gd name="T16" fmla="*/ 14 w 212"/>
                <a:gd name="T17" fmla="*/ 269 h 269"/>
                <a:gd name="T18" fmla="*/ 5 w 212"/>
                <a:gd name="T19" fmla="*/ 262 h 269"/>
                <a:gd name="T20" fmla="*/ 3 w 212"/>
                <a:gd name="T21" fmla="*/ 234 h 269"/>
                <a:gd name="T22" fmla="*/ 23 w 212"/>
                <a:gd name="T23" fmla="*/ 160 h 269"/>
                <a:gd name="T24" fmla="*/ 70 w 212"/>
                <a:gd name="T25" fmla="*/ 128 h 269"/>
                <a:gd name="T26" fmla="*/ 37 w 212"/>
                <a:gd name="T27" fmla="*/ 113 h 269"/>
                <a:gd name="T28" fmla="*/ 55 w 212"/>
                <a:gd name="T29" fmla="*/ 61 h 269"/>
                <a:gd name="T30" fmla="*/ 60 w 212"/>
                <a:gd name="T31" fmla="*/ 26 h 269"/>
                <a:gd name="T32" fmla="*/ 106 w 212"/>
                <a:gd name="T33" fmla="*/ 3 h 269"/>
                <a:gd name="T34" fmla="*/ 151 w 212"/>
                <a:gd name="T35" fmla="*/ 26 h 269"/>
                <a:gd name="T36" fmla="*/ 157 w 212"/>
                <a:gd name="T37" fmla="*/ 61 h 269"/>
                <a:gd name="T38" fmla="*/ 174 w 212"/>
                <a:gd name="T39" fmla="*/ 113 h 269"/>
                <a:gd name="T40" fmla="*/ 141 w 212"/>
                <a:gd name="T41" fmla="*/ 128 h 269"/>
                <a:gd name="T42" fmla="*/ 188 w 212"/>
                <a:gd name="T43" fmla="*/ 161 h 269"/>
                <a:gd name="T44" fmla="*/ 209 w 212"/>
                <a:gd name="T45" fmla="*/ 234 h 269"/>
                <a:gd name="T46" fmla="*/ 206 w 212"/>
                <a:gd name="T47" fmla="*/ 262 h 269"/>
                <a:gd name="T48" fmla="*/ 197 w 212"/>
                <a:gd name="T49"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2" h="269">
                  <a:moveTo>
                    <a:pt x="197" y="269"/>
                  </a:moveTo>
                  <a:lnTo>
                    <a:pt x="197" y="269"/>
                  </a:lnTo>
                  <a:lnTo>
                    <a:pt x="175" y="269"/>
                  </a:lnTo>
                  <a:lnTo>
                    <a:pt x="175" y="181"/>
                  </a:lnTo>
                  <a:cubicBezTo>
                    <a:pt x="175" y="175"/>
                    <a:pt x="172" y="171"/>
                    <a:pt x="166" y="171"/>
                  </a:cubicBezTo>
                  <a:lnTo>
                    <a:pt x="46" y="171"/>
                  </a:lnTo>
                  <a:cubicBezTo>
                    <a:pt x="41" y="171"/>
                    <a:pt x="37" y="175"/>
                    <a:pt x="37" y="181"/>
                  </a:cubicBezTo>
                  <a:lnTo>
                    <a:pt x="37" y="269"/>
                  </a:lnTo>
                  <a:lnTo>
                    <a:pt x="14" y="269"/>
                  </a:lnTo>
                  <a:cubicBezTo>
                    <a:pt x="11" y="267"/>
                    <a:pt x="7" y="265"/>
                    <a:pt x="5" y="262"/>
                  </a:cubicBezTo>
                  <a:cubicBezTo>
                    <a:pt x="0" y="255"/>
                    <a:pt x="0" y="242"/>
                    <a:pt x="3" y="234"/>
                  </a:cubicBezTo>
                  <a:lnTo>
                    <a:pt x="23" y="160"/>
                  </a:lnTo>
                  <a:cubicBezTo>
                    <a:pt x="29" y="144"/>
                    <a:pt x="47" y="133"/>
                    <a:pt x="70" y="128"/>
                  </a:cubicBezTo>
                  <a:cubicBezTo>
                    <a:pt x="58" y="128"/>
                    <a:pt x="41" y="127"/>
                    <a:pt x="37" y="113"/>
                  </a:cubicBezTo>
                  <a:cubicBezTo>
                    <a:pt x="48" y="108"/>
                    <a:pt x="55" y="97"/>
                    <a:pt x="55" y="61"/>
                  </a:cubicBezTo>
                  <a:cubicBezTo>
                    <a:pt x="55" y="48"/>
                    <a:pt x="56" y="36"/>
                    <a:pt x="60" y="26"/>
                  </a:cubicBezTo>
                  <a:cubicBezTo>
                    <a:pt x="68" y="6"/>
                    <a:pt x="88" y="0"/>
                    <a:pt x="106" y="3"/>
                  </a:cubicBezTo>
                  <a:cubicBezTo>
                    <a:pt x="124" y="0"/>
                    <a:pt x="144" y="6"/>
                    <a:pt x="151" y="26"/>
                  </a:cubicBezTo>
                  <a:cubicBezTo>
                    <a:pt x="155" y="36"/>
                    <a:pt x="156" y="48"/>
                    <a:pt x="157" y="61"/>
                  </a:cubicBezTo>
                  <a:cubicBezTo>
                    <a:pt x="157" y="97"/>
                    <a:pt x="163" y="108"/>
                    <a:pt x="174" y="113"/>
                  </a:cubicBezTo>
                  <a:cubicBezTo>
                    <a:pt x="171" y="127"/>
                    <a:pt x="153" y="128"/>
                    <a:pt x="141" y="128"/>
                  </a:cubicBezTo>
                  <a:cubicBezTo>
                    <a:pt x="164" y="133"/>
                    <a:pt x="183" y="144"/>
                    <a:pt x="188" y="161"/>
                  </a:cubicBezTo>
                  <a:lnTo>
                    <a:pt x="209" y="234"/>
                  </a:lnTo>
                  <a:cubicBezTo>
                    <a:pt x="211" y="242"/>
                    <a:pt x="212" y="255"/>
                    <a:pt x="206" y="262"/>
                  </a:cubicBezTo>
                  <a:cubicBezTo>
                    <a:pt x="204" y="265"/>
                    <a:pt x="201" y="267"/>
                    <a:pt x="197" y="269"/>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54" name="Freeform 242"/>
            <p:cNvSpPr>
              <a:spLocks noEditPoints="1"/>
            </p:cNvSpPr>
            <p:nvPr/>
          </p:nvSpPr>
          <p:spPr bwMode="auto">
            <a:xfrm>
              <a:off x="1264" y="2170"/>
              <a:ext cx="95" cy="70"/>
            </a:xfrm>
            <a:custGeom>
              <a:avLst/>
              <a:gdLst>
                <a:gd name="T0" fmla="*/ 13 w 123"/>
                <a:gd name="T1" fmla="*/ 82 h 90"/>
                <a:gd name="T2" fmla="*/ 13 w 123"/>
                <a:gd name="T3" fmla="*/ 82 h 90"/>
                <a:gd name="T4" fmla="*/ 109 w 123"/>
                <a:gd name="T5" fmla="*/ 82 h 90"/>
                <a:gd name="T6" fmla="*/ 109 w 123"/>
                <a:gd name="T7" fmla="*/ 78 h 90"/>
                <a:gd name="T8" fmla="*/ 13 w 123"/>
                <a:gd name="T9" fmla="*/ 78 h 90"/>
                <a:gd name="T10" fmla="*/ 13 w 123"/>
                <a:gd name="T11" fmla="*/ 82 h 90"/>
                <a:gd name="T12" fmla="*/ 1 w 123"/>
                <a:gd name="T13" fmla="*/ 0 h 90"/>
                <a:gd name="T14" fmla="*/ 1 w 123"/>
                <a:gd name="T15" fmla="*/ 0 h 90"/>
                <a:gd name="T16" fmla="*/ 121 w 123"/>
                <a:gd name="T17" fmla="*/ 0 h 90"/>
                <a:gd name="T18" fmla="*/ 123 w 123"/>
                <a:gd name="T19" fmla="*/ 2 h 90"/>
                <a:gd name="T20" fmla="*/ 123 w 123"/>
                <a:gd name="T21" fmla="*/ 90 h 90"/>
                <a:gd name="T22" fmla="*/ 0 w 123"/>
                <a:gd name="T23" fmla="*/ 90 h 90"/>
                <a:gd name="T24" fmla="*/ 0 w 123"/>
                <a:gd name="T25" fmla="*/ 2 h 90"/>
                <a:gd name="T26" fmla="*/ 1 w 123"/>
                <a:gd name="T27"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3" h="90">
                  <a:moveTo>
                    <a:pt x="13" y="82"/>
                  </a:moveTo>
                  <a:lnTo>
                    <a:pt x="13" y="82"/>
                  </a:lnTo>
                  <a:lnTo>
                    <a:pt x="109" y="82"/>
                  </a:lnTo>
                  <a:lnTo>
                    <a:pt x="109" y="78"/>
                  </a:lnTo>
                  <a:lnTo>
                    <a:pt x="13" y="78"/>
                  </a:lnTo>
                  <a:lnTo>
                    <a:pt x="13" y="82"/>
                  </a:lnTo>
                  <a:close/>
                  <a:moveTo>
                    <a:pt x="1" y="0"/>
                  </a:moveTo>
                  <a:lnTo>
                    <a:pt x="1" y="0"/>
                  </a:lnTo>
                  <a:lnTo>
                    <a:pt x="121" y="0"/>
                  </a:lnTo>
                  <a:cubicBezTo>
                    <a:pt x="122" y="0"/>
                    <a:pt x="123" y="0"/>
                    <a:pt x="123" y="2"/>
                  </a:cubicBezTo>
                  <a:lnTo>
                    <a:pt x="123" y="90"/>
                  </a:lnTo>
                  <a:lnTo>
                    <a:pt x="0" y="90"/>
                  </a:lnTo>
                  <a:lnTo>
                    <a:pt x="0" y="2"/>
                  </a:lnTo>
                  <a:cubicBezTo>
                    <a:pt x="0" y="0"/>
                    <a:pt x="0" y="0"/>
                    <a:pt x="1" y="0"/>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55" name="Freeform 243"/>
            <p:cNvSpPr>
              <a:spLocks/>
            </p:cNvSpPr>
            <p:nvPr/>
          </p:nvSpPr>
          <p:spPr bwMode="auto">
            <a:xfrm>
              <a:off x="1079" y="2031"/>
              <a:ext cx="77" cy="89"/>
            </a:xfrm>
            <a:custGeom>
              <a:avLst/>
              <a:gdLst>
                <a:gd name="T0" fmla="*/ 57 w 99"/>
                <a:gd name="T1" fmla="*/ 113 h 114"/>
                <a:gd name="T2" fmla="*/ 57 w 99"/>
                <a:gd name="T3" fmla="*/ 113 h 114"/>
                <a:gd name="T4" fmla="*/ 42 w 99"/>
                <a:gd name="T5" fmla="*/ 113 h 114"/>
                <a:gd name="T6" fmla="*/ 10 w 99"/>
                <a:gd name="T7" fmla="*/ 90 h 114"/>
                <a:gd name="T8" fmla="*/ 2 w 99"/>
                <a:gd name="T9" fmla="*/ 36 h 114"/>
                <a:gd name="T10" fmla="*/ 50 w 99"/>
                <a:gd name="T11" fmla="*/ 0 h 114"/>
                <a:gd name="T12" fmla="*/ 98 w 99"/>
                <a:gd name="T13" fmla="*/ 36 h 114"/>
                <a:gd name="T14" fmla="*/ 90 w 99"/>
                <a:gd name="T15" fmla="*/ 90 h 114"/>
                <a:gd name="T16" fmla="*/ 57 w 99"/>
                <a:gd name="T17" fmla="*/ 11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14">
                  <a:moveTo>
                    <a:pt x="57" y="113"/>
                  </a:moveTo>
                  <a:lnTo>
                    <a:pt x="57" y="113"/>
                  </a:lnTo>
                  <a:cubicBezTo>
                    <a:pt x="50" y="114"/>
                    <a:pt x="49" y="114"/>
                    <a:pt x="42" y="113"/>
                  </a:cubicBezTo>
                  <a:cubicBezTo>
                    <a:pt x="28" y="109"/>
                    <a:pt x="15" y="100"/>
                    <a:pt x="10" y="90"/>
                  </a:cubicBezTo>
                  <a:cubicBezTo>
                    <a:pt x="3" y="79"/>
                    <a:pt x="0" y="49"/>
                    <a:pt x="2" y="36"/>
                  </a:cubicBezTo>
                  <a:cubicBezTo>
                    <a:pt x="4" y="12"/>
                    <a:pt x="26" y="0"/>
                    <a:pt x="50" y="0"/>
                  </a:cubicBezTo>
                  <a:cubicBezTo>
                    <a:pt x="74" y="0"/>
                    <a:pt x="95" y="12"/>
                    <a:pt x="98" y="36"/>
                  </a:cubicBezTo>
                  <a:cubicBezTo>
                    <a:pt x="99" y="49"/>
                    <a:pt x="96" y="79"/>
                    <a:pt x="90" y="90"/>
                  </a:cubicBezTo>
                  <a:cubicBezTo>
                    <a:pt x="84" y="100"/>
                    <a:pt x="71" y="109"/>
                    <a:pt x="57" y="113"/>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56" name="Freeform 244"/>
            <p:cNvSpPr>
              <a:spLocks/>
            </p:cNvSpPr>
            <p:nvPr/>
          </p:nvSpPr>
          <p:spPr bwMode="auto">
            <a:xfrm>
              <a:off x="1031" y="2114"/>
              <a:ext cx="170" cy="126"/>
            </a:xfrm>
            <a:custGeom>
              <a:avLst/>
              <a:gdLst>
                <a:gd name="T0" fmla="*/ 203 w 218"/>
                <a:gd name="T1" fmla="*/ 162 h 162"/>
                <a:gd name="T2" fmla="*/ 203 w 218"/>
                <a:gd name="T3" fmla="*/ 162 h 162"/>
                <a:gd name="T4" fmla="*/ 181 w 218"/>
                <a:gd name="T5" fmla="*/ 162 h 162"/>
                <a:gd name="T6" fmla="*/ 181 w 218"/>
                <a:gd name="T7" fmla="*/ 71 h 162"/>
                <a:gd name="T8" fmla="*/ 171 w 218"/>
                <a:gd name="T9" fmla="*/ 61 h 162"/>
                <a:gd name="T10" fmla="*/ 47 w 218"/>
                <a:gd name="T11" fmla="*/ 61 h 162"/>
                <a:gd name="T12" fmla="*/ 38 w 218"/>
                <a:gd name="T13" fmla="*/ 71 h 162"/>
                <a:gd name="T14" fmla="*/ 38 w 218"/>
                <a:gd name="T15" fmla="*/ 162 h 162"/>
                <a:gd name="T16" fmla="*/ 15 w 218"/>
                <a:gd name="T17" fmla="*/ 162 h 162"/>
                <a:gd name="T18" fmla="*/ 5 w 218"/>
                <a:gd name="T19" fmla="*/ 154 h 162"/>
                <a:gd name="T20" fmla="*/ 3 w 218"/>
                <a:gd name="T21" fmla="*/ 126 h 162"/>
                <a:gd name="T22" fmla="*/ 24 w 218"/>
                <a:gd name="T23" fmla="*/ 50 h 162"/>
                <a:gd name="T24" fmla="*/ 194 w 218"/>
                <a:gd name="T25" fmla="*/ 50 h 162"/>
                <a:gd name="T26" fmla="*/ 215 w 218"/>
                <a:gd name="T27" fmla="*/ 126 h 162"/>
                <a:gd name="T28" fmla="*/ 213 w 218"/>
                <a:gd name="T29" fmla="*/ 154 h 162"/>
                <a:gd name="T30" fmla="*/ 203 w 218"/>
                <a:gd name="T3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8" h="162">
                  <a:moveTo>
                    <a:pt x="203" y="162"/>
                  </a:moveTo>
                  <a:lnTo>
                    <a:pt x="203" y="162"/>
                  </a:lnTo>
                  <a:lnTo>
                    <a:pt x="181" y="162"/>
                  </a:lnTo>
                  <a:lnTo>
                    <a:pt x="181" y="71"/>
                  </a:lnTo>
                  <a:cubicBezTo>
                    <a:pt x="181" y="65"/>
                    <a:pt x="177" y="61"/>
                    <a:pt x="171" y="61"/>
                  </a:cubicBezTo>
                  <a:lnTo>
                    <a:pt x="47" y="61"/>
                  </a:lnTo>
                  <a:cubicBezTo>
                    <a:pt x="42" y="61"/>
                    <a:pt x="38" y="65"/>
                    <a:pt x="38" y="71"/>
                  </a:cubicBezTo>
                  <a:lnTo>
                    <a:pt x="38" y="162"/>
                  </a:lnTo>
                  <a:lnTo>
                    <a:pt x="15" y="162"/>
                  </a:lnTo>
                  <a:cubicBezTo>
                    <a:pt x="11" y="160"/>
                    <a:pt x="7" y="158"/>
                    <a:pt x="5" y="154"/>
                  </a:cubicBezTo>
                  <a:cubicBezTo>
                    <a:pt x="0" y="147"/>
                    <a:pt x="0" y="134"/>
                    <a:pt x="3" y="126"/>
                  </a:cubicBezTo>
                  <a:lnTo>
                    <a:pt x="24" y="50"/>
                  </a:lnTo>
                  <a:cubicBezTo>
                    <a:pt x="40" y="0"/>
                    <a:pt x="178" y="0"/>
                    <a:pt x="194" y="50"/>
                  </a:cubicBezTo>
                  <a:lnTo>
                    <a:pt x="215" y="126"/>
                  </a:lnTo>
                  <a:cubicBezTo>
                    <a:pt x="218" y="134"/>
                    <a:pt x="218" y="147"/>
                    <a:pt x="213" y="154"/>
                  </a:cubicBezTo>
                  <a:cubicBezTo>
                    <a:pt x="210" y="158"/>
                    <a:pt x="207" y="160"/>
                    <a:pt x="203" y="162"/>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57" name="Freeform 245"/>
            <p:cNvSpPr>
              <a:spLocks noEditPoints="1"/>
            </p:cNvSpPr>
            <p:nvPr/>
          </p:nvSpPr>
          <p:spPr bwMode="auto">
            <a:xfrm>
              <a:off x="1067" y="2168"/>
              <a:ext cx="99" cy="72"/>
            </a:xfrm>
            <a:custGeom>
              <a:avLst/>
              <a:gdLst>
                <a:gd name="T0" fmla="*/ 14 w 127"/>
                <a:gd name="T1" fmla="*/ 85 h 93"/>
                <a:gd name="T2" fmla="*/ 14 w 127"/>
                <a:gd name="T3" fmla="*/ 85 h 93"/>
                <a:gd name="T4" fmla="*/ 113 w 127"/>
                <a:gd name="T5" fmla="*/ 85 h 93"/>
                <a:gd name="T6" fmla="*/ 113 w 127"/>
                <a:gd name="T7" fmla="*/ 81 h 93"/>
                <a:gd name="T8" fmla="*/ 14 w 127"/>
                <a:gd name="T9" fmla="*/ 81 h 93"/>
                <a:gd name="T10" fmla="*/ 14 w 127"/>
                <a:gd name="T11" fmla="*/ 85 h 93"/>
                <a:gd name="T12" fmla="*/ 2 w 127"/>
                <a:gd name="T13" fmla="*/ 0 h 93"/>
                <a:gd name="T14" fmla="*/ 2 w 127"/>
                <a:gd name="T15" fmla="*/ 0 h 93"/>
                <a:gd name="T16" fmla="*/ 125 w 127"/>
                <a:gd name="T17" fmla="*/ 0 h 93"/>
                <a:gd name="T18" fmla="*/ 127 w 127"/>
                <a:gd name="T19" fmla="*/ 2 h 93"/>
                <a:gd name="T20" fmla="*/ 127 w 127"/>
                <a:gd name="T21" fmla="*/ 93 h 93"/>
                <a:gd name="T22" fmla="*/ 0 w 127"/>
                <a:gd name="T23" fmla="*/ 93 h 93"/>
                <a:gd name="T24" fmla="*/ 0 w 127"/>
                <a:gd name="T25" fmla="*/ 2 h 93"/>
                <a:gd name="T26" fmla="*/ 2 w 127"/>
                <a:gd name="T27"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 h="93">
                  <a:moveTo>
                    <a:pt x="14" y="85"/>
                  </a:moveTo>
                  <a:lnTo>
                    <a:pt x="14" y="85"/>
                  </a:lnTo>
                  <a:lnTo>
                    <a:pt x="113" y="85"/>
                  </a:lnTo>
                  <a:lnTo>
                    <a:pt x="113" y="81"/>
                  </a:lnTo>
                  <a:lnTo>
                    <a:pt x="14" y="81"/>
                  </a:lnTo>
                  <a:lnTo>
                    <a:pt x="14" y="85"/>
                  </a:lnTo>
                  <a:close/>
                  <a:moveTo>
                    <a:pt x="2" y="0"/>
                  </a:moveTo>
                  <a:lnTo>
                    <a:pt x="2" y="0"/>
                  </a:lnTo>
                  <a:lnTo>
                    <a:pt x="125" y="0"/>
                  </a:lnTo>
                  <a:cubicBezTo>
                    <a:pt x="126" y="0"/>
                    <a:pt x="127" y="1"/>
                    <a:pt x="127" y="2"/>
                  </a:cubicBezTo>
                  <a:lnTo>
                    <a:pt x="127" y="93"/>
                  </a:lnTo>
                  <a:lnTo>
                    <a:pt x="0" y="93"/>
                  </a:lnTo>
                  <a:lnTo>
                    <a:pt x="0" y="2"/>
                  </a:lnTo>
                  <a:cubicBezTo>
                    <a:pt x="0" y="1"/>
                    <a:pt x="0" y="0"/>
                    <a:pt x="2" y="0"/>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58" name="Freeform 246"/>
            <p:cNvSpPr>
              <a:spLocks/>
            </p:cNvSpPr>
            <p:nvPr/>
          </p:nvSpPr>
          <p:spPr bwMode="auto">
            <a:xfrm>
              <a:off x="1271" y="1811"/>
              <a:ext cx="77" cy="89"/>
            </a:xfrm>
            <a:custGeom>
              <a:avLst/>
              <a:gdLst>
                <a:gd name="T0" fmla="*/ 41 w 98"/>
                <a:gd name="T1" fmla="*/ 113 h 114"/>
                <a:gd name="T2" fmla="*/ 41 w 98"/>
                <a:gd name="T3" fmla="*/ 113 h 114"/>
                <a:gd name="T4" fmla="*/ 57 w 98"/>
                <a:gd name="T5" fmla="*/ 113 h 114"/>
                <a:gd name="T6" fmla="*/ 89 w 98"/>
                <a:gd name="T7" fmla="*/ 90 h 114"/>
                <a:gd name="T8" fmla="*/ 97 w 98"/>
                <a:gd name="T9" fmla="*/ 36 h 114"/>
                <a:gd name="T10" fmla="*/ 49 w 98"/>
                <a:gd name="T11" fmla="*/ 0 h 114"/>
                <a:gd name="T12" fmla="*/ 1 w 98"/>
                <a:gd name="T13" fmla="*/ 36 h 114"/>
                <a:gd name="T14" fmla="*/ 9 w 98"/>
                <a:gd name="T15" fmla="*/ 90 h 114"/>
                <a:gd name="T16" fmla="*/ 41 w 98"/>
                <a:gd name="T17" fmla="*/ 11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114">
                  <a:moveTo>
                    <a:pt x="41" y="113"/>
                  </a:moveTo>
                  <a:lnTo>
                    <a:pt x="41" y="113"/>
                  </a:lnTo>
                  <a:cubicBezTo>
                    <a:pt x="48" y="114"/>
                    <a:pt x="50" y="114"/>
                    <a:pt x="57" y="113"/>
                  </a:cubicBezTo>
                  <a:cubicBezTo>
                    <a:pt x="71" y="109"/>
                    <a:pt x="84" y="100"/>
                    <a:pt x="89" y="90"/>
                  </a:cubicBezTo>
                  <a:cubicBezTo>
                    <a:pt x="95" y="79"/>
                    <a:pt x="98" y="49"/>
                    <a:pt x="97" y="36"/>
                  </a:cubicBezTo>
                  <a:cubicBezTo>
                    <a:pt x="95" y="12"/>
                    <a:pt x="73" y="0"/>
                    <a:pt x="49" y="0"/>
                  </a:cubicBezTo>
                  <a:cubicBezTo>
                    <a:pt x="25" y="0"/>
                    <a:pt x="3" y="12"/>
                    <a:pt x="1" y="36"/>
                  </a:cubicBezTo>
                  <a:cubicBezTo>
                    <a:pt x="0" y="49"/>
                    <a:pt x="3" y="79"/>
                    <a:pt x="9" y="90"/>
                  </a:cubicBezTo>
                  <a:cubicBezTo>
                    <a:pt x="14" y="100"/>
                    <a:pt x="27" y="109"/>
                    <a:pt x="41" y="113"/>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59" name="Freeform 247"/>
            <p:cNvSpPr>
              <a:spLocks/>
            </p:cNvSpPr>
            <p:nvPr/>
          </p:nvSpPr>
          <p:spPr bwMode="auto">
            <a:xfrm>
              <a:off x="1031" y="1807"/>
              <a:ext cx="168" cy="213"/>
            </a:xfrm>
            <a:custGeom>
              <a:avLst/>
              <a:gdLst>
                <a:gd name="T0" fmla="*/ 14 w 215"/>
                <a:gd name="T1" fmla="*/ 274 h 274"/>
                <a:gd name="T2" fmla="*/ 14 w 215"/>
                <a:gd name="T3" fmla="*/ 274 h 274"/>
                <a:gd name="T4" fmla="*/ 36 w 215"/>
                <a:gd name="T5" fmla="*/ 274 h 274"/>
                <a:gd name="T6" fmla="*/ 36 w 215"/>
                <a:gd name="T7" fmla="*/ 184 h 274"/>
                <a:gd name="T8" fmla="*/ 46 w 215"/>
                <a:gd name="T9" fmla="*/ 175 h 274"/>
                <a:gd name="T10" fmla="*/ 168 w 215"/>
                <a:gd name="T11" fmla="*/ 175 h 274"/>
                <a:gd name="T12" fmla="*/ 177 w 215"/>
                <a:gd name="T13" fmla="*/ 184 h 274"/>
                <a:gd name="T14" fmla="*/ 177 w 215"/>
                <a:gd name="T15" fmla="*/ 274 h 274"/>
                <a:gd name="T16" fmla="*/ 200 w 215"/>
                <a:gd name="T17" fmla="*/ 274 h 274"/>
                <a:gd name="T18" fmla="*/ 210 w 215"/>
                <a:gd name="T19" fmla="*/ 267 h 274"/>
                <a:gd name="T20" fmla="*/ 212 w 215"/>
                <a:gd name="T21" fmla="*/ 238 h 274"/>
                <a:gd name="T22" fmla="*/ 191 w 215"/>
                <a:gd name="T23" fmla="*/ 163 h 274"/>
                <a:gd name="T24" fmla="*/ 143 w 215"/>
                <a:gd name="T25" fmla="*/ 131 h 274"/>
                <a:gd name="T26" fmla="*/ 177 w 215"/>
                <a:gd name="T27" fmla="*/ 116 h 274"/>
                <a:gd name="T28" fmla="*/ 159 w 215"/>
                <a:gd name="T29" fmla="*/ 63 h 274"/>
                <a:gd name="T30" fmla="*/ 154 w 215"/>
                <a:gd name="T31" fmla="*/ 27 h 274"/>
                <a:gd name="T32" fmla="*/ 107 w 215"/>
                <a:gd name="T33" fmla="*/ 4 h 274"/>
                <a:gd name="T34" fmla="*/ 61 w 215"/>
                <a:gd name="T35" fmla="*/ 27 h 274"/>
                <a:gd name="T36" fmla="*/ 55 w 215"/>
                <a:gd name="T37" fmla="*/ 63 h 274"/>
                <a:gd name="T38" fmla="*/ 38 w 215"/>
                <a:gd name="T39" fmla="*/ 116 h 274"/>
                <a:gd name="T40" fmla="*/ 71 w 215"/>
                <a:gd name="T41" fmla="*/ 131 h 274"/>
                <a:gd name="T42" fmla="*/ 24 w 215"/>
                <a:gd name="T43" fmla="*/ 164 h 274"/>
                <a:gd name="T44" fmla="*/ 3 w 215"/>
                <a:gd name="T45" fmla="*/ 238 h 274"/>
                <a:gd name="T46" fmla="*/ 5 w 215"/>
                <a:gd name="T47" fmla="*/ 267 h 274"/>
                <a:gd name="T48" fmla="*/ 14 w 215"/>
                <a:gd name="T49"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5" h="274">
                  <a:moveTo>
                    <a:pt x="14" y="274"/>
                  </a:moveTo>
                  <a:lnTo>
                    <a:pt x="14" y="274"/>
                  </a:lnTo>
                  <a:lnTo>
                    <a:pt x="36" y="274"/>
                  </a:lnTo>
                  <a:lnTo>
                    <a:pt x="36" y="184"/>
                  </a:lnTo>
                  <a:cubicBezTo>
                    <a:pt x="36" y="179"/>
                    <a:pt x="40" y="175"/>
                    <a:pt x="46" y="175"/>
                  </a:cubicBezTo>
                  <a:lnTo>
                    <a:pt x="168" y="175"/>
                  </a:lnTo>
                  <a:cubicBezTo>
                    <a:pt x="173" y="175"/>
                    <a:pt x="177" y="179"/>
                    <a:pt x="177" y="184"/>
                  </a:cubicBezTo>
                  <a:lnTo>
                    <a:pt x="177" y="274"/>
                  </a:lnTo>
                  <a:lnTo>
                    <a:pt x="200" y="274"/>
                  </a:lnTo>
                  <a:cubicBezTo>
                    <a:pt x="204" y="272"/>
                    <a:pt x="207" y="270"/>
                    <a:pt x="210" y="267"/>
                  </a:cubicBezTo>
                  <a:cubicBezTo>
                    <a:pt x="215" y="259"/>
                    <a:pt x="214" y="247"/>
                    <a:pt x="212" y="238"/>
                  </a:cubicBezTo>
                  <a:lnTo>
                    <a:pt x="191" y="163"/>
                  </a:lnTo>
                  <a:cubicBezTo>
                    <a:pt x="186" y="147"/>
                    <a:pt x="167" y="136"/>
                    <a:pt x="143" y="131"/>
                  </a:cubicBezTo>
                  <a:cubicBezTo>
                    <a:pt x="156" y="131"/>
                    <a:pt x="173" y="130"/>
                    <a:pt x="177" y="116"/>
                  </a:cubicBezTo>
                  <a:cubicBezTo>
                    <a:pt x="166" y="111"/>
                    <a:pt x="159" y="99"/>
                    <a:pt x="159" y="63"/>
                  </a:cubicBezTo>
                  <a:cubicBezTo>
                    <a:pt x="159" y="49"/>
                    <a:pt x="158" y="37"/>
                    <a:pt x="154" y="27"/>
                  </a:cubicBezTo>
                  <a:cubicBezTo>
                    <a:pt x="146" y="7"/>
                    <a:pt x="125" y="0"/>
                    <a:pt x="107" y="4"/>
                  </a:cubicBezTo>
                  <a:cubicBezTo>
                    <a:pt x="89" y="0"/>
                    <a:pt x="69" y="7"/>
                    <a:pt x="61" y="27"/>
                  </a:cubicBezTo>
                  <a:cubicBezTo>
                    <a:pt x="57" y="37"/>
                    <a:pt x="56" y="49"/>
                    <a:pt x="55" y="63"/>
                  </a:cubicBezTo>
                  <a:cubicBezTo>
                    <a:pt x="56" y="99"/>
                    <a:pt x="49" y="111"/>
                    <a:pt x="38" y="116"/>
                  </a:cubicBezTo>
                  <a:cubicBezTo>
                    <a:pt x="41" y="130"/>
                    <a:pt x="59" y="131"/>
                    <a:pt x="71" y="131"/>
                  </a:cubicBezTo>
                  <a:cubicBezTo>
                    <a:pt x="48" y="136"/>
                    <a:pt x="29" y="147"/>
                    <a:pt x="24" y="164"/>
                  </a:cubicBezTo>
                  <a:lnTo>
                    <a:pt x="3" y="238"/>
                  </a:lnTo>
                  <a:cubicBezTo>
                    <a:pt x="0" y="247"/>
                    <a:pt x="0" y="259"/>
                    <a:pt x="5" y="267"/>
                  </a:cubicBezTo>
                  <a:cubicBezTo>
                    <a:pt x="7" y="270"/>
                    <a:pt x="11" y="272"/>
                    <a:pt x="14" y="274"/>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0" name="Freeform 248"/>
            <p:cNvSpPr>
              <a:spLocks noEditPoints="1"/>
            </p:cNvSpPr>
            <p:nvPr/>
          </p:nvSpPr>
          <p:spPr bwMode="auto">
            <a:xfrm>
              <a:off x="1066" y="1950"/>
              <a:ext cx="97" cy="70"/>
            </a:xfrm>
            <a:custGeom>
              <a:avLst/>
              <a:gdLst>
                <a:gd name="T0" fmla="*/ 112 w 125"/>
                <a:gd name="T1" fmla="*/ 83 h 91"/>
                <a:gd name="T2" fmla="*/ 112 w 125"/>
                <a:gd name="T3" fmla="*/ 83 h 91"/>
                <a:gd name="T4" fmla="*/ 14 w 125"/>
                <a:gd name="T5" fmla="*/ 83 h 91"/>
                <a:gd name="T6" fmla="*/ 14 w 125"/>
                <a:gd name="T7" fmla="*/ 79 h 91"/>
                <a:gd name="T8" fmla="*/ 112 w 125"/>
                <a:gd name="T9" fmla="*/ 79 h 91"/>
                <a:gd name="T10" fmla="*/ 112 w 125"/>
                <a:gd name="T11" fmla="*/ 83 h 91"/>
                <a:gd name="T12" fmla="*/ 124 w 125"/>
                <a:gd name="T13" fmla="*/ 0 h 91"/>
                <a:gd name="T14" fmla="*/ 124 w 125"/>
                <a:gd name="T15" fmla="*/ 0 h 91"/>
                <a:gd name="T16" fmla="*/ 2 w 125"/>
                <a:gd name="T17" fmla="*/ 0 h 91"/>
                <a:gd name="T18" fmla="*/ 0 w 125"/>
                <a:gd name="T19" fmla="*/ 1 h 91"/>
                <a:gd name="T20" fmla="*/ 0 w 125"/>
                <a:gd name="T21" fmla="*/ 91 h 91"/>
                <a:gd name="T22" fmla="*/ 125 w 125"/>
                <a:gd name="T23" fmla="*/ 91 h 91"/>
                <a:gd name="T24" fmla="*/ 125 w 125"/>
                <a:gd name="T25" fmla="*/ 1 h 91"/>
                <a:gd name="T26" fmla="*/ 124 w 125"/>
                <a:gd name="T2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91">
                  <a:moveTo>
                    <a:pt x="112" y="83"/>
                  </a:moveTo>
                  <a:lnTo>
                    <a:pt x="112" y="83"/>
                  </a:lnTo>
                  <a:lnTo>
                    <a:pt x="14" y="83"/>
                  </a:lnTo>
                  <a:lnTo>
                    <a:pt x="14" y="79"/>
                  </a:lnTo>
                  <a:lnTo>
                    <a:pt x="112" y="79"/>
                  </a:lnTo>
                  <a:lnTo>
                    <a:pt x="112" y="83"/>
                  </a:lnTo>
                  <a:close/>
                  <a:moveTo>
                    <a:pt x="124" y="0"/>
                  </a:moveTo>
                  <a:lnTo>
                    <a:pt x="124" y="0"/>
                  </a:lnTo>
                  <a:lnTo>
                    <a:pt x="2" y="0"/>
                  </a:lnTo>
                  <a:cubicBezTo>
                    <a:pt x="1" y="0"/>
                    <a:pt x="0" y="0"/>
                    <a:pt x="0" y="1"/>
                  </a:cubicBezTo>
                  <a:lnTo>
                    <a:pt x="0" y="91"/>
                  </a:lnTo>
                  <a:lnTo>
                    <a:pt x="125" y="91"/>
                  </a:lnTo>
                  <a:lnTo>
                    <a:pt x="125" y="1"/>
                  </a:lnTo>
                  <a:cubicBezTo>
                    <a:pt x="125" y="0"/>
                    <a:pt x="125" y="0"/>
                    <a:pt x="124" y="0"/>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1" name="Freeform 249"/>
            <p:cNvSpPr>
              <a:spLocks/>
            </p:cNvSpPr>
            <p:nvPr/>
          </p:nvSpPr>
          <p:spPr bwMode="auto">
            <a:xfrm>
              <a:off x="1225" y="1894"/>
              <a:ext cx="171" cy="126"/>
            </a:xfrm>
            <a:custGeom>
              <a:avLst/>
              <a:gdLst>
                <a:gd name="T0" fmla="*/ 16 w 219"/>
                <a:gd name="T1" fmla="*/ 162 h 162"/>
                <a:gd name="T2" fmla="*/ 16 w 219"/>
                <a:gd name="T3" fmla="*/ 162 h 162"/>
                <a:gd name="T4" fmla="*/ 38 w 219"/>
                <a:gd name="T5" fmla="*/ 162 h 162"/>
                <a:gd name="T6" fmla="*/ 38 w 219"/>
                <a:gd name="T7" fmla="*/ 71 h 162"/>
                <a:gd name="T8" fmla="*/ 47 w 219"/>
                <a:gd name="T9" fmla="*/ 61 h 162"/>
                <a:gd name="T10" fmla="*/ 171 w 219"/>
                <a:gd name="T11" fmla="*/ 61 h 162"/>
                <a:gd name="T12" fmla="*/ 181 w 219"/>
                <a:gd name="T13" fmla="*/ 71 h 162"/>
                <a:gd name="T14" fmla="*/ 181 w 219"/>
                <a:gd name="T15" fmla="*/ 162 h 162"/>
                <a:gd name="T16" fmla="*/ 204 w 219"/>
                <a:gd name="T17" fmla="*/ 162 h 162"/>
                <a:gd name="T18" fmla="*/ 214 w 219"/>
                <a:gd name="T19" fmla="*/ 154 h 162"/>
                <a:gd name="T20" fmla="*/ 216 w 219"/>
                <a:gd name="T21" fmla="*/ 126 h 162"/>
                <a:gd name="T22" fmla="*/ 195 w 219"/>
                <a:gd name="T23" fmla="*/ 50 h 162"/>
                <a:gd name="T24" fmla="*/ 25 w 219"/>
                <a:gd name="T25" fmla="*/ 50 h 162"/>
                <a:gd name="T26" fmla="*/ 3 w 219"/>
                <a:gd name="T27" fmla="*/ 126 h 162"/>
                <a:gd name="T28" fmla="*/ 6 w 219"/>
                <a:gd name="T29" fmla="*/ 154 h 162"/>
                <a:gd name="T30" fmla="*/ 16 w 219"/>
                <a:gd name="T3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9" h="162">
                  <a:moveTo>
                    <a:pt x="16" y="162"/>
                  </a:moveTo>
                  <a:lnTo>
                    <a:pt x="16" y="162"/>
                  </a:lnTo>
                  <a:lnTo>
                    <a:pt x="38" y="162"/>
                  </a:lnTo>
                  <a:lnTo>
                    <a:pt x="38" y="71"/>
                  </a:lnTo>
                  <a:cubicBezTo>
                    <a:pt x="38" y="65"/>
                    <a:pt x="42" y="61"/>
                    <a:pt x="47" y="61"/>
                  </a:cubicBezTo>
                  <a:lnTo>
                    <a:pt x="171" y="61"/>
                  </a:lnTo>
                  <a:cubicBezTo>
                    <a:pt x="177" y="61"/>
                    <a:pt x="181" y="65"/>
                    <a:pt x="181" y="71"/>
                  </a:cubicBezTo>
                  <a:lnTo>
                    <a:pt x="181" y="162"/>
                  </a:lnTo>
                  <a:lnTo>
                    <a:pt x="204" y="162"/>
                  </a:lnTo>
                  <a:cubicBezTo>
                    <a:pt x="208" y="160"/>
                    <a:pt x="211" y="158"/>
                    <a:pt x="214" y="154"/>
                  </a:cubicBezTo>
                  <a:cubicBezTo>
                    <a:pt x="219" y="147"/>
                    <a:pt x="218" y="134"/>
                    <a:pt x="216" y="126"/>
                  </a:cubicBezTo>
                  <a:lnTo>
                    <a:pt x="195" y="50"/>
                  </a:lnTo>
                  <a:cubicBezTo>
                    <a:pt x="179" y="0"/>
                    <a:pt x="40" y="0"/>
                    <a:pt x="25" y="50"/>
                  </a:cubicBezTo>
                  <a:lnTo>
                    <a:pt x="3" y="126"/>
                  </a:lnTo>
                  <a:cubicBezTo>
                    <a:pt x="1" y="134"/>
                    <a:pt x="0" y="147"/>
                    <a:pt x="6" y="154"/>
                  </a:cubicBezTo>
                  <a:cubicBezTo>
                    <a:pt x="8" y="158"/>
                    <a:pt x="12" y="160"/>
                    <a:pt x="16" y="162"/>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2" name="Freeform 250"/>
            <p:cNvSpPr>
              <a:spLocks noEditPoints="1"/>
            </p:cNvSpPr>
            <p:nvPr/>
          </p:nvSpPr>
          <p:spPr bwMode="auto">
            <a:xfrm>
              <a:off x="1261" y="1948"/>
              <a:ext cx="99" cy="72"/>
            </a:xfrm>
            <a:custGeom>
              <a:avLst/>
              <a:gdLst>
                <a:gd name="T0" fmla="*/ 113 w 127"/>
                <a:gd name="T1" fmla="*/ 85 h 93"/>
                <a:gd name="T2" fmla="*/ 113 w 127"/>
                <a:gd name="T3" fmla="*/ 85 h 93"/>
                <a:gd name="T4" fmla="*/ 14 w 127"/>
                <a:gd name="T5" fmla="*/ 85 h 93"/>
                <a:gd name="T6" fmla="*/ 14 w 127"/>
                <a:gd name="T7" fmla="*/ 81 h 93"/>
                <a:gd name="T8" fmla="*/ 113 w 127"/>
                <a:gd name="T9" fmla="*/ 81 h 93"/>
                <a:gd name="T10" fmla="*/ 113 w 127"/>
                <a:gd name="T11" fmla="*/ 85 h 93"/>
                <a:gd name="T12" fmla="*/ 125 w 127"/>
                <a:gd name="T13" fmla="*/ 0 h 93"/>
                <a:gd name="T14" fmla="*/ 125 w 127"/>
                <a:gd name="T15" fmla="*/ 0 h 93"/>
                <a:gd name="T16" fmla="*/ 2 w 127"/>
                <a:gd name="T17" fmla="*/ 0 h 93"/>
                <a:gd name="T18" fmla="*/ 0 w 127"/>
                <a:gd name="T19" fmla="*/ 2 h 93"/>
                <a:gd name="T20" fmla="*/ 0 w 127"/>
                <a:gd name="T21" fmla="*/ 93 h 93"/>
                <a:gd name="T22" fmla="*/ 127 w 127"/>
                <a:gd name="T23" fmla="*/ 93 h 93"/>
                <a:gd name="T24" fmla="*/ 127 w 127"/>
                <a:gd name="T25" fmla="*/ 2 h 93"/>
                <a:gd name="T26" fmla="*/ 125 w 127"/>
                <a:gd name="T27"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 h="93">
                  <a:moveTo>
                    <a:pt x="113" y="85"/>
                  </a:moveTo>
                  <a:lnTo>
                    <a:pt x="113" y="85"/>
                  </a:lnTo>
                  <a:lnTo>
                    <a:pt x="14" y="85"/>
                  </a:lnTo>
                  <a:lnTo>
                    <a:pt x="14" y="81"/>
                  </a:lnTo>
                  <a:lnTo>
                    <a:pt x="113" y="81"/>
                  </a:lnTo>
                  <a:lnTo>
                    <a:pt x="113" y="85"/>
                  </a:lnTo>
                  <a:close/>
                  <a:moveTo>
                    <a:pt x="125" y="0"/>
                  </a:moveTo>
                  <a:lnTo>
                    <a:pt x="125" y="0"/>
                  </a:lnTo>
                  <a:lnTo>
                    <a:pt x="2" y="0"/>
                  </a:lnTo>
                  <a:cubicBezTo>
                    <a:pt x="0" y="0"/>
                    <a:pt x="0" y="1"/>
                    <a:pt x="0" y="2"/>
                  </a:cubicBezTo>
                  <a:lnTo>
                    <a:pt x="0" y="93"/>
                  </a:lnTo>
                  <a:lnTo>
                    <a:pt x="127" y="93"/>
                  </a:lnTo>
                  <a:lnTo>
                    <a:pt x="127" y="2"/>
                  </a:lnTo>
                  <a:cubicBezTo>
                    <a:pt x="127" y="1"/>
                    <a:pt x="126" y="0"/>
                    <a:pt x="125" y="0"/>
                  </a:cubicBez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3" name="Freeform 251"/>
            <p:cNvSpPr>
              <a:spLocks/>
            </p:cNvSpPr>
            <p:nvPr/>
          </p:nvSpPr>
          <p:spPr bwMode="auto">
            <a:xfrm>
              <a:off x="1073" y="2006"/>
              <a:ext cx="82" cy="11"/>
            </a:xfrm>
            <a:custGeom>
              <a:avLst/>
              <a:gdLst>
                <a:gd name="T0" fmla="*/ 106 w 106"/>
                <a:gd name="T1" fmla="*/ 14 h 14"/>
                <a:gd name="T2" fmla="*/ 106 w 106"/>
                <a:gd name="T3" fmla="*/ 14 h 14"/>
                <a:gd name="T4" fmla="*/ 0 w 106"/>
                <a:gd name="T5" fmla="*/ 14 h 14"/>
                <a:gd name="T6" fmla="*/ 0 w 106"/>
                <a:gd name="T7" fmla="*/ 0 h 14"/>
                <a:gd name="T8" fmla="*/ 106 w 106"/>
                <a:gd name="T9" fmla="*/ 0 h 14"/>
                <a:gd name="T10" fmla="*/ 106 w 106"/>
                <a:gd name="T11" fmla="*/ 14 h 14"/>
              </a:gdLst>
              <a:ahLst/>
              <a:cxnLst>
                <a:cxn ang="0">
                  <a:pos x="T0" y="T1"/>
                </a:cxn>
                <a:cxn ang="0">
                  <a:pos x="T2" y="T3"/>
                </a:cxn>
                <a:cxn ang="0">
                  <a:pos x="T4" y="T5"/>
                </a:cxn>
                <a:cxn ang="0">
                  <a:pos x="T6" y="T7"/>
                </a:cxn>
                <a:cxn ang="0">
                  <a:pos x="T8" y="T9"/>
                </a:cxn>
                <a:cxn ang="0">
                  <a:pos x="T10" y="T11"/>
                </a:cxn>
              </a:cxnLst>
              <a:rect l="0" t="0" r="r" b="b"/>
              <a:pathLst>
                <a:path w="106" h="14">
                  <a:moveTo>
                    <a:pt x="106" y="14"/>
                  </a:moveTo>
                  <a:lnTo>
                    <a:pt x="106" y="14"/>
                  </a:lnTo>
                  <a:lnTo>
                    <a:pt x="0" y="14"/>
                  </a:lnTo>
                  <a:lnTo>
                    <a:pt x="0" y="0"/>
                  </a:lnTo>
                  <a:lnTo>
                    <a:pt x="106" y="0"/>
                  </a:lnTo>
                  <a:lnTo>
                    <a:pt x="106" y="14"/>
                  </a:ln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4" name="Freeform 252"/>
            <p:cNvSpPr>
              <a:spLocks/>
            </p:cNvSpPr>
            <p:nvPr/>
          </p:nvSpPr>
          <p:spPr bwMode="auto">
            <a:xfrm>
              <a:off x="1269" y="2006"/>
              <a:ext cx="83" cy="11"/>
            </a:xfrm>
            <a:custGeom>
              <a:avLst/>
              <a:gdLst>
                <a:gd name="T0" fmla="*/ 106 w 106"/>
                <a:gd name="T1" fmla="*/ 14 h 14"/>
                <a:gd name="T2" fmla="*/ 106 w 106"/>
                <a:gd name="T3" fmla="*/ 14 h 14"/>
                <a:gd name="T4" fmla="*/ 0 w 106"/>
                <a:gd name="T5" fmla="*/ 14 h 14"/>
                <a:gd name="T6" fmla="*/ 0 w 106"/>
                <a:gd name="T7" fmla="*/ 0 h 14"/>
                <a:gd name="T8" fmla="*/ 106 w 106"/>
                <a:gd name="T9" fmla="*/ 0 h 14"/>
                <a:gd name="T10" fmla="*/ 106 w 106"/>
                <a:gd name="T11" fmla="*/ 14 h 14"/>
              </a:gdLst>
              <a:ahLst/>
              <a:cxnLst>
                <a:cxn ang="0">
                  <a:pos x="T0" y="T1"/>
                </a:cxn>
                <a:cxn ang="0">
                  <a:pos x="T2" y="T3"/>
                </a:cxn>
                <a:cxn ang="0">
                  <a:pos x="T4" y="T5"/>
                </a:cxn>
                <a:cxn ang="0">
                  <a:pos x="T6" y="T7"/>
                </a:cxn>
                <a:cxn ang="0">
                  <a:pos x="T8" y="T9"/>
                </a:cxn>
                <a:cxn ang="0">
                  <a:pos x="T10" y="T11"/>
                </a:cxn>
              </a:cxnLst>
              <a:rect l="0" t="0" r="r" b="b"/>
              <a:pathLst>
                <a:path w="106" h="14">
                  <a:moveTo>
                    <a:pt x="106" y="14"/>
                  </a:moveTo>
                  <a:lnTo>
                    <a:pt x="106" y="14"/>
                  </a:lnTo>
                  <a:lnTo>
                    <a:pt x="0" y="14"/>
                  </a:lnTo>
                  <a:lnTo>
                    <a:pt x="0" y="0"/>
                  </a:lnTo>
                  <a:lnTo>
                    <a:pt x="106" y="0"/>
                  </a:lnTo>
                  <a:lnTo>
                    <a:pt x="106" y="14"/>
                  </a:ln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5" name="Freeform 253"/>
            <p:cNvSpPr>
              <a:spLocks/>
            </p:cNvSpPr>
            <p:nvPr/>
          </p:nvSpPr>
          <p:spPr bwMode="auto">
            <a:xfrm>
              <a:off x="1076" y="2227"/>
              <a:ext cx="82" cy="11"/>
            </a:xfrm>
            <a:custGeom>
              <a:avLst/>
              <a:gdLst>
                <a:gd name="T0" fmla="*/ 105 w 105"/>
                <a:gd name="T1" fmla="*/ 14 h 14"/>
                <a:gd name="T2" fmla="*/ 105 w 105"/>
                <a:gd name="T3" fmla="*/ 14 h 14"/>
                <a:gd name="T4" fmla="*/ 0 w 105"/>
                <a:gd name="T5" fmla="*/ 14 h 14"/>
                <a:gd name="T6" fmla="*/ 0 w 105"/>
                <a:gd name="T7" fmla="*/ 0 h 14"/>
                <a:gd name="T8" fmla="*/ 105 w 105"/>
                <a:gd name="T9" fmla="*/ 0 h 14"/>
                <a:gd name="T10" fmla="*/ 105 w 105"/>
                <a:gd name="T11" fmla="*/ 14 h 14"/>
              </a:gdLst>
              <a:ahLst/>
              <a:cxnLst>
                <a:cxn ang="0">
                  <a:pos x="T0" y="T1"/>
                </a:cxn>
                <a:cxn ang="0">
                  <a:pos x="T2" y="T3"/>
                </a:cxn>
                <a:cxn ang="0">
                  <a:pos x="T4" y="T5"/>
                </a:cxn>
                <a:cxn ang="0">
                  <a:pos x="T6" y="T7"/>
                </a:cxn>
                <a:cxn ang="0">
                  <a:pos x="T8" y="T9"/>
                </a:cxn>
                <a:cxn ang="0">
                  <a:pos x="T10" y="T11"/>
                </a:cxn>
              </a:cxnLst>
              <a:rect l="0" t="0" r="r" b="b"/>
              <a:pathLst>
                <a:path w="105" h="14">
                  <a:moveTo>
                    <a:pt x="105" y="14"/>
                  </a:moveTo>
                  <a:lnTo>
                    <a:pt x="105" y="14"/>
                  </a:lnTo>
                  <a:lnTo>
                    <a:pt x="0" y="14"/>
                  </a:lnTo>
                  <a:lnTo>
                    <a:pt x="0" y="0"/>
                  </a:lnTo>
                  <a:lnTo>
                    <a:pt x="105" y="0"/>
                  </a:lnTo>
                  <a:lnTo>
                    <a:pt x="105" y="14"/>
                  </a:ln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6" name="Freeform 254"/>
            <p:cNvSpPr>
              <a:spLocks/>
            </p:cNvSpPr>
            <p:nvPr/>
          </p:nvSpPr>
          <p:spPr bwMode="auto">
            <a:xfrm>
              <a:off x="1272" y="2227"/>
              <a:ext cx="83" cy="11"/>
            </a:xfrm>
            <a:custGeom>
              <a:avLst/>
              <a:gdLst>
                <a:gd name="T0" fmla="*/ 106 w 106"/>
                <a:gd name="T1" fmla="*/ 14 h 14"/>
                <a:gd name="T2" fmla="*/ 106 w 106"/>
                <a:gd name="T3" fmla="*/ 14 h 14"/>
                <a:gd name="T4" fmla="*/ 0 w 106"/>
                <a:gd name="T5" fmla="*/ 14 h 14"/>
                <a:gd name="T6" fmla="*/ 0 w 106"/>
                <a:gd name="T7" fmla="*/ 0 h 14"/>
                <a:gd name="T8" fmla="*/ 106 w 106"/>
                <a:gd name="T9" fmla="*/ 0 h 14"/>
                <a:gd name="T10" fmla="*/ 106 w 106"/>
                <a:gd name="T11" fmla="*/ 14 h 14"/>
              </a:gdLst>
              <a:ahLst/>
              <a:cxnLst>
                <a:cxn ang="0">
                  <a:pos x="T0" y="T1"/>
                </a:cxn>
                <a:cxn ang="0">
                  <a:pos x="T2" y="T3"/>
                </a:cxn>
                <a:cxn ang="0">
                  <a:pos x="T4" y="T5"/>
                </a:cxn>
                <a:cxn ang="0">
                  <a:pos x="T6" y="T7"/>
                </a:cxn>
                <a:cxn ang="0">
                  <a:pos x="T8" y="T9"/>
                </a:cxn>
                <a:cxn ang="0">
                  <a:pos x="T10" y="T11"/>
                </a:cxn>
              </a:cxnLst>
              <a:rect l="0" t="0" r="r" b="b"/>
              <a:pathLst>
                <a:path w="106" h="14">
                  <a:moveTo>
                    <a:pt x="106" y="14"/>
                  </a:moveTo>
                  <a:lnTo>
                    <a:pt x="106" y="14"/>
                  </a:lnTo>
                  <a:lnTo>
                    <a:pt x="0" y="14"/>
                  </a:lnTo>
                  <a:lnTo>
                    <a:pt x="0" y="0"/>
                  </a:lnTo>
                  <a:lnTo>
                    <a:pt x="106" y="0"/>
                  </a:lnTo>
                  <a:lnTo>
                    <a:pt x="106" y="14"/>
                  </a:lnTo>
                  <a:close/>
                </a:path>
              </a:pathLst>
            </a:custGeom>
            <a:solidFill>
              <a:srgbClr val="FEF1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7" name="Freeform 255"/>
            <p:cNvSpPr>
              <a:spLocks/>
            </p:cNvSpPr>
            <p:nvPr/>
          </p:nvSpPr>
          <p:spPr bwMode="auto">
            <a:xfrm>
              <a:off x="555" y="1128"/>
              <a:ext cx="182" cy="339"/>
            </a:xfrm>
            <a:custGeom>
              <a:avLst/>
              <a:gdLst>
                <a:gd name="T0" fmla="*/ 102 w 233"/>
                <a:gd name="T1" fmla="*/ 435 h 435"/>
                <a:gd name="T2" fmla="*/ 102 w 233"/>
                <a:gd name="T3" fmla="*/ 435 h 435"/>
                <a:gd name="T4" fmla="*/ 233 w 233"/>
                <a:gd name="T5" fmla="*/ 435 h 435"/>
                <a:gd name="T6" fmla="*/ 233 w 233"/>
                <a:gd name="T7" fmla="*/ 0 h 435"/>
                <a:gd name="T8" fmla="*/ 130 w 233"/>
                <a:gd name="T9" fmla="*/ 0 h 435"/>
                <a:gd name="T10" fmla="*/ 0 w 233"/>
                <a:gd name="T11" fmla="*/ 94 h 435"/>
                <a:gd name="T12" fmla="*/ 0 w 233"/>
                <a:gd name="T13" fmla="*/ 184 h 435"/>
                <a:gd name="T14" fmla="*/ 102 w 233"/>
                <a:gd name="T15" fmla="*/ 184 h 435"/>
                <a:gd name="T16" fmla="*/ 102 w 233"/>
                <a:gd name="T17" fmla="*/ 435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3" h="435">
                  <a:moveTo>
                    <a:pt x="102" y="435"/>
                  </a:moveTo>
                  <a:lnTo>
                    <a:pt x="102" y="435"/>
                  </a:lnTo>
                  <a:lnTo>
                    <a:pt x="233" y="435"/>
                  </a:lnTo>
                  <a:lnTo>
                    <a:pt x="233" y="0"/>
                  </a:lnTo>
                  <a:lnTo>
                    <a:pt x="130" y="0"/>
                  </a:lnTo>
                  <a:cubicBezTo>
                    <a:pt x="126" y="72"/>
                    <a:pt x="63" y="95"/>
                    <a:pt x="0" y="94"/>
                  </a:cubicBezTo>
                  <a:lnTo>
                    <a:pt x="0" y="184"/>
                  </a:lnTo>
                  <a:lnTo>
                    <a:pt x="102" y="184"/>
                  </a:lnTo>
                  <a:lnTo>
                    <a:pt x="102" y="435"/>
                  </a:lnTo>
                  <a:close/>
                </a:path>
              </a:pathLst>
            </a:custGeom>
            <a:solidFill>
              <a:srgbClr val="1B65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8" name="Freeform 256"/>
            <p:cNvSpPr>
              <a:spLocks/>
            </p:cNvSpPr>
            <p:nvPr/>
          </p:nvSpPr>
          <p:spPr bwMode="auto">
            <a:xfrm>
              <a:off x="514" y="1872"/>
              <a:ext cx="296" cy="343"/>
            </a:xfrm>
            <a:custGeom>
              <a:avLst/>
              <a:gdLst>
                <a:gd name="T0" fmla="*/ 129 w 380"/>
                <a:gd name="T1" fmla="*/ 188 h 440"/>
                <a:gd name="T2" fmla="*/ 129 w 380"/>
                <a:gd name="T3" fmla="*/ 188 h 440"/>
                <a:gd name="T4" fmla="*/ 195 w 380"/>
                <a:gd name="T5" fmla="*/ 99 h 440"/>
                <a:gd name="T6" fmla="*/ 247 w 380"/>
                <a:gd name="T7" fmla="*/ 152 h 440"/>
                <a:gd name="T8" fmla="*/ 188 w 380"/>
                <a:gd name="T9" fmla="*/ 215 h 440"/>
                <a:gd name="T10" fmla="*/ 34 w 380"/>
                <a:gd name="T11" fmla="*/ 333 h 440"/>
                <a:gd name="T12" fmla="*/ 3 w 380"/>
                <a:gd name="T13" fmla="*/ 440 h 440"/>
                <a:gd name="T14" fmla="*/ 380 w 380"/>
                <a:gd name="T15" fmla="*/ 440 h 440"/>
                <a:gd name="T16" fmla="*/ 380 w 380"/>
                <a:gd name="T17" fmla="*/ 334 h 440"/>
                <a:gd name="T18" fmla="*/ 183 w 380"/>
                <a:gd name="T19" fmla="*/ 334 h 440"/>
                <a:gd name="T20" fmla="*/ 183 w 380"/>
                <a:gd name="T21" fmla="*/ 333 h 440"/>
                <a:gd name="T22" fmla="*/ 374 w 380"/>
                <a:gd name="T23" fmla="*/ 137 h 440"/>
                <a:gd name="T24" fmla="*/ 196 w 380"/>
                <a:gd name="T25" fmla="*/ 0 h 440"/>
                <a:gd name="T26" fmla="*/ 11 w 380"/>
                <a:gd name="T27" fmla="*/ 188 h 440"/>
                <a:gd name="T28" fmla="*/ 129 w 380"/>
                <a:gd name="T29" fmla="*/ 188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80" h="440">
                  <a:moveTo>
                    <a:pt x="129" y="188"/>
                  </a:moveTo>
                  <a:lnTo>
                    <a:pt x="129" y="188"/>
                  </a:lnTo>
                  <a:cubicBezTo>
                    <a:pt x="128" y="135"/>
                    <a:pt x="145" y="99"/>
                    <a:pt x="195" y="99"/>
                  </a:cubicBezTo>
                  <a:cubicBezTo>
                    <a:pt x="224" y="99"/>
                    <a:pt x="247" y="112"/>
                    <a:pt x="247" y="152"/>
                  </a:cubicBezTo>
                  <a:cubicBezTo>
                    <a:pt x="247" y="184"/>
                    <a:pt x="211" y="201"/>
                    <a:pt x="188" y="215"/>
                  </a:cubicBezTo>
                  <a:cubicBezTo>
                    <a:pt x="133" y="249"/>
                    <a:pt x="70" y="282"/>
                    <a:pt x="34" y="333"/>
                  </a:cubicBezTo>
                  <a:cubicBezTo>
                    <a:pt x="13" y="362"/>
                    <a:pt x="0" y="399"/>
                    <a:pt x="3" y="440"/>
                  </a:cubicBezTo>
                  <a:lnTo>
                    <a:pt x="380" y="440"/>
                  </a:lnTo>
                  <a:lnTo>
                    <a:pt x="380" y="334"/>
                  </a:lnTo>
                  <a:lnTo>
                    <a:pt x="183" y="334"/>
                  </a:lnTo>
                  <a:lnTo>
                    <a:pt x="183" y="333"/>
                  </a:lnTo>
                  <a:cubicBezTo>
                    <a:pt x="265" y="283"/>
                    <a:pt x="374" y="248"/>
                    <a:pt x="374" y="137"/>
                  </a:cubicBezTo>
                  <a:cubicBezTo>
                    <a:pt x="374" y="44"/>
                    <a:pt x="302" y="0"/>
                    <a:pt x="196" y="0"/>
                  </a:cubicBezTo>
                  <a:cubicBezTo>
                    <a:pt x="79" y="0"/>
                    <a:pt x="4" y="69"/>
                    <a:pt x="11" y="188"/>
                  </a:cubicBezTo>
                  <a:lnTo>
                    <a:pt x="129" y="188"/>
                  </a:lnTo>
                  <a:close/>
                </a:path>
              </a:pathLst>
            </a:custGeom>
            <a:solidFill>
              <a:srgbClr val="D11266"/>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69" name="Freeform 257"/>
            <p:cNvSpPr>
              <a:spLocks/>
            </p:cNvSpPr>
            <p:nvPr/>
          </p:nvSpPr>
          <p:spPr bwMode="auto">
            <a:xfrm>
              <a:off x="513" y="2599"/>
              <a:ext cx="295" cy="347"/>
            </a:xfrm>
            <a:custGeom>
              <a:avLst/>
              <a:gdLst>
                <a:gd name="T0" fmla="*/ 133 w 379"/>
                <a:gd name="T1" fmla="*/ 150 h 445"/>
                <a:gd name="T2" fmla="*/ 133 w 379"/>
                <a:gd name="T3" fmla="*/ 150 h 445"/>
                <a:gd name="T4" fmla="*/ 193 w 379"/>
                <a:gd name="T5" fmla="*/ 95 h 445"/>
                <a:gd name="T6" fmla="*/ 250 w 379"/>
                <a:gd name="T7" fmla="*/ 134 h 445"/>
                <a:gd name="T8" fmla="*/ 191 w 379"/>
                <a:gd name="T9" fmla="*/ 173 h 445"/>
                <a:gd name="T10" fmla="*/ 154 w 379"/>
                <a:gd name="T11" fmla="*/ 171 h 445"/>
                <a:gd name="T12" fmla="*/ 154 w 379"/>
                <a:gd name="T13" fmla="*/ 256 h 445"/>
                <a:gd name="T14" fmla="*/ 191 w 379"/>
                <a:gd name="T15" fmla="*/ 253 h 445"/>
                <a:gd name="T16" fmla="*/ 249 w 379"/>
                <a:gd name="T17" fmla="*/ 298 h 445"/>
                <a:gd name="T18" fmla="*/ 191 w 379"/>
                <a:gd name="T19" fmla="*/ 346 h 445"/>
                <a:gd name="T20" fmla="*/ 139 w 379"/>
                <a:gd name="T21" fmla="*/ 327 h 445"/>
                <a:gd name="T22" fmla="*/ 122 w 379"/>
                <a:gd name="T23" fmla="*/ 275 h 445"/>
                <a:gd name="T24" fmla="*/ 3 w 379"/>
                <a:gd name="T25" fmla="*/ 275 h 445"/>
                <a:gd name="T26" fmla="*/ 196 w 379"/>
                <a:gd name="T27" fmla="*/ 445 h 445"/>
                <a:gd name="T28" fmla="*/ 379 w 379"/>
                <a:gd name="T29" fmla="*/ 308 h 445"/>
                <a:gd name="T30" fmla="*/ 308 w 379"/>
                <a:gd name="T31" fmla="*/ 206 h 445"/>
                <a:gd name="T32" fmla="*/ 308 w 379"/>
                <a:gd name="T33" fmla="*/ 205 h 445"/>
                <a:gd name="T34" fmla="*/ 365 w 379"/>
                <a:gd name="T35" fmla="*/ 112 h 445"/>
                <a:gd name="T36" fmla="*/ 197 w 379"/>
                <a:gd name="T37" fmla="*/ 0 h 445"/>
                <a:gd name="T38" fmla="*/ 70 w 379"/>
                <a:gd name="T39" fmla="*/ 36 h 445"/>
                <a:gd name="T40" fmla="*/ 15 w 379"/>
                <a:gd name="T41" fmla="*/ 150 h 445"/>
                <a:gd name="T42" fmla="*/ 133 w 379"/>
                <a:gd name="T43" fmla="*/ 15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79" h="445">
                  <a:moveTo>
                    <a:pt x="133" y="150"/>
                  </a:moveTo>
                  <a:lnTo>
                    <a:pt x="133" y="150"/>
                  </a:lnTo>
                  <a:cubicBezTo>
                    <a:pt x="132" y="114"/>
                    <a:pt x="159" y="95"/>
                    <a:pt x="193" y="95"/>
                  </a:cubicBezTo>
                  <a:cubicBezTo>
                    <a:pt x="219" y="95"/>
                    <a:pt x="250" y="106"/>
                    <a:pt x="250" y="134"/>
                  </a:cubicBezTo>
                  <a:cubicBezTo>
                    <a:pt x="250" y="167"/>
                    <a:pt x="217" y="173"/>
                    <a:pt x="191" y="173"/>
                  </a:cubicBezTo>
                  <a:cubicBezTo>
                    <a:pt x="174" y="173"/>
                    <a:pt x="164" y="171"/>
                    <a:pt x="154" y="171"/>
                  </a:cubicBezTo>
                  <a:lnTo>
                    <a:pt x="154" y="256"/>
                  </a:lnTo>
                  <a:cubicBezTo>
                    <a:pt x="164" y="254"/>
                    <a:pt x="173" y="253"/>
                    <a:pt x="191" y="253"/>
                  </a:cubicBezTo>
                  <a:cubicBezTo>
                    <a:pt x="220" y="253"/>
                    <a:pt x="249" y="259"/>
                    <a:pt x="249" y="298"/>
                  </a:cubicBezTo>
                  <a:cubicBezTo>
                    <a:pt x="249" y="333"/>
                    <a:pt x="226" y="346"/>
                    <a:pt x="191" y="346"/>
                  </a:cubicBezTo>
                  <a:cubicBezTo>
                    <a:pt x="169" y="346"/>
                    <a:pt x="151" y="341"/>
                    <a:pt x="139" y="327"/>
                  </a:cubicBezTo>
                  <a:cubicBezTo>
                    <a:pt x="127" y="316"/>
                    <a:pt x="121" y="298"/>
                    <a:pt x="122" y="275"/>
                  </a:cubicBezTo>
                  <a:lnTo>
                    <a:pt x="3" y="275"/>
                  </a:lnTo>
                  <a:cubicBezTo>
                    <a:pt x="0" y="308"/>
                    <a:pt x="0" y="445"/>
                    <a:pt x="196" y="445"/>
                  </a:cubicBezTo>
                  <a:cubicBezTo>
                    <a:pt x="339" y="445"/>
                    <a:pt x="379" y="361"/>
                    <a:pt x="379" y="308"/>
                  </a:cubicBezTo>
                  <a:cubicBezTo>
                    <a:pt x="379" y="211"/>
                    <a:pt x="308" y="211"/>
                    <a:pt x="308" y="206"/>
                  </a:cubicBezTo>
                  <a:lnTo>
                    <a:pt x="308" y="205"/>
                  </a:lnTo>
                  <a:cubicBezTo>
                    <a:pt x="308" y="203"/>
                    <a:pt x="365" y="203"/>
                    <a:pt x="365" y="112"/>
                  </a:cubicBezTo>
                  <a:cubicBezTo>
                    <a:pt x="365" y="75"/>
                    <a:pt x="323" y="0"/>
                    <a:pt x="197" y="0"/>
                  </a:cubicBezTo>
                  <a:cubicBezTo>
                    <a:pt x="148" y="0"/>
                    <a:pt x="103" y="12"/>
                    <a:pt x="70" y="36"/>
                  </a:cubicBezTo>
                  <a:cubicBezTo>
                    <a:pt x="37" y="61"/>
                    <a:pt x="16" y="99"/>
                    <a:pt x="15" y="150"/>
                  </a:cubicBezTo>
                  <a:lnTo>
                    <a:pt x="133" y="150"/>
                  </a:lnTo>
                  <a:close/>
                </a:path>
              </a:pathLst>
            </a:custGeom>
            <a:solidFill>
              <a:srgbClr val="123A2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0" name="Freeform 258"/>
            <p:cNvSpPr>
              <a:spLocks noEditPoints="1"/>
            </p:cNvSpPr>
            <p:nvPr/>
          </p:nvSpPr>
          <p:spPr bwMode="auto">
            <a:xfrm>
              <a:off x="513" y="3344"/>
              <a:ext cx="298" cy="340"/>
            </a:xfrm>
            <a:custGeom>
              <a:avLst/>
              <a:gdLst>
                <a:gd name="T0" fmla="*/ 194 w 383"/>
                <a:gd name="T1" fmla="*/ 121 h 436"/>
                <a:gd name="T2" fmla="*/ 194 w 383"/>
                <a:gd name="T3" fmla="*/ 121 h 436"/>
                <a:gd name="T4" fmla="*/ 194 w 383"/>
                <a:gd name="T5" fmla="*/ 243 h 436"/>
                <a:gd name="T6" fmla="*/ 87 w 383"/>
                <a:gd name="T7" fmla="*/ 243 h 436"/>
                <a:gd name="T8" fmla="*/ 194 w 383"/>
                <a:gd name="T9" fmla="*/ 121 h 436"/>
                <a:gd name="T10" fmla="*/ 194 w 383"/>
                <a:gd name="T11" fmla="*/ 436 h 436"/>
                <a:gd name="T12" fmla="*/ 194 w 383"/>
                <a:gd name="T13" fmla="*/ 436 h 436"/>
                <a:gd name="T14" fmla="*/ 324 w 383"/>
                <a:gd name="T15" fmla="*/ 436 h 436"/>
                <a:gd name="T16" fmla="*/ 324 w 383"/>
                <a:gd name="T17" fmla="*/ 350 h 436"/>
                <a:gd name="T18" fmla="*/ 383 w 383"/>
                <a:gd name="T19" fmla="*/ 350 h 436"/>
                <a:gd name="T20" fmla="*/ 383 w 383"/>
                <a:gd name="T21" fmla="*/ 243 h 436"/>
                <a:gd name="T22" fmla="*/ 324 w 383"/>
                <a:gd name="T23" fmla="*/ 243 h 436"/>
                <a:gd name="T24" fmla="*/ 324 w 383"/>
                <a:gd name="T25" fmla="*/ 0 h 436"/>
                <a:gd name="T26" fmla="*/ 199 w 383"/>
                <a:gd name="T27" fmla="*/ 0 h 436"/>
                <a:gd name="T28" fmla="*/ 0 w 383"/>
                <a:gd name="T29" fmla="*/ 232 h 436"/>
                <a:gd name="T30" fmla="*/ 0 w 383"/>
                <a:gd name="T31" fmla="*/ 350 h 436"/>
                <a:gd name="T32" fmla="*/ 194 w 383"/>
                <a:gd name="T33" fmla="*/ 350 h 436"/>
                <a:gd name="T34" fmla="*/ 194 w 383"/>
                <a:gd name="T35" fmla="*/ 436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83" h="436">
                  <a:moveTo>
                    <a:pt x="194" y="121"/>
                  </a:moveTo>
                  <a:lnTo>
                    <a:pt x="194" y="121"/>
                  </a:lnTo>
                  <a:lnTo>
                    <a:pt x="194" y="243"/>
                  </a:lnTo>
                  <a:lnTo>
                    <a:pt x="87" y="243"/>
                  </a:lnTo>
                  <a:lnTo>
                    <a:pt x="194" y="121"/>
                  </a:lnTo>
                  <a:close/>
                  <a:moveTo>
                    <a:pt x="194" y="436"/>
                  </a:moveTo>
                  <a:lnTo>
                    <a:pt x="194" y="436"/>
                  </a:lnTo>
                  <a:lnTo>
                    <a:pt x="324" y="436"/>
                  </a:lnTo>
                  <a:lnTo>
                    <a:pt x="324" y="350"/>
                  </a:lnTo>
                  <a:lnTo>
                    <a:pt x="383" y="350"/>
                  </a:lnTo>
                  <a:lnTo>
                    <a:pt x="383" y="243"/>
                  </a:lnTo>
                  <a:lnTo>
                    <a:pt x="324" y="243"/>
                  </a:lnTo>
                  <a:lnTo>
                    <a:pt x="324" y="0"/>
                  </a:lnTo>
                  <a:lnTo>
                    <a:pt x="199" y="0"/>
                  </a:lnTo>
                  <a:lnTo>
                    <a:pt x="0" y="232"/>
                  </a:lnTo>
                  <a:lnTo>
                    <a:pt x="0" y="350"/>
                  </a:lnTo>
                  <a:lnTo>
                    <a:pt x="194" y="350"/>
                  </a:lnTo>
                  <a:lnTo>
                    <a:pt x="194" y="436"/>
                  </a:lnTo>
                  <a:close/>
                </a:path>
              </a:pathLst>
            </a:custGeom>
            <a:solidFill>
              <a:srgbClr val="51207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1" name="Freeform 259"/>
            <p:cNvSpPr>
              <a:spLocks/>
            </p:cNvSpPr>
            <p:nvPr/>
          </p:nvSpPr>
          <p:spPr bwMode="auto">
            <a:xfrm>
              <a:off x="5550" y="3480"/>
              <a:ext cx="57" cy="149"/>
            </a:xfrm>
            <a:custGeom>
              <a:avLst/>
              <a:gdLst>
                <a:gd name="T0" fmla="*/ 73 w 73"/>
                <a:gd name="T1" fmla="*/ 191 h 191"/>
                <a:gd name="T2" fmla="*/ 73 w 73"/>
                <a:gd name="T3" fmla="*/ 191 h 191"/>
                <a:gd name="T4" fmla="*/ 0 w 73"/>
                <a:gd name="T5" fmla="*/ 191 h 191"/>
                <a:gd name="T6" fmla="*/ 0 w 73"/>
                <a:gd name="T7" fmla="*/ 0 h 191"/>
                <a:gd name="T8" fmla="*/ 73 w 73"/>
                <a:gd name="T9" fmla="*/ 0 h 191"/>
                <a:gd name="T10" fmla="*/ 73 w 73"/>
                <a:gd name="T11" fmla="*/ 191 h 191"/>
              </a:gdLst>
              <a:ahLst/>
              <a:cxnLst>
                <a:cxn ang="0">
                  <a:pos x="T0" y="T1"/>
                </a:cxn>
                <a:cxn ang="0">
                  <a:pos x="T2" y="T3"/>
                </a:cxn>
                <a:cxn ang="0">
                  <a:pos x="T4" y="T5"/>
                </a:cxn>
                <a:cxn ang="0">
                  <a:pos x="T6" y="T7"/>
                </a:cxn>
                <a:cxn ang="0">
                  <a:pos x="T8" y="T9"/>
                </a:cxn>
                <a:cxn ang="0">
                  <a:pos x="T10" y="T11"/>
                </a:cxn>
              </a:cxnLst>
              <a:rect l="0" t="0" r="r" b="b"/>
              <a:pathLst>
                <a:path w="73" h="191">
                  <a:moveTo>
                    <a:pt x="73" y="191"/>
                  </a:moveTo>
                  <a:lnTo>
                    <a:pt x="73" y="191"/>
                  </a:lnTo>
                  <a:lnTo>
                    <a:pt x="0" y="191"/>
                  </a:lnTo>
                  <a:lnTo>
                    <a:pt x="0" y="0"/>
                  </a:lnTo>
                  <a:lnTo>
                    <a:pt x="73" y="0"/>
                  </a:lnTo>
                  <a:lnTo>
                    <a:pt x="73" y="191"/>
                  </a:lnTo>
                  <a:close/>
                </a:path>
              </a:pathLst>
            </a:custGeom>
            <a:solidFill>
              <a:srgbClr val="2B5CA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2" name="Freeform 260"/>
            <p:cNvSpPr>
              <a:spLocks/>
            </p:cNvSpPr>
            <p:nvPr/>
          </p:nvSpPr>
          <p:spPr bwMode="auto">
            <a:xfrm>
              <a:off x="5638" y="3480"/>
              <a:ext cx="162" cy="149"/>
            </a:xfrm>
            <a:custGeom>
              <a:avLst/>
              <a:gdLst>
                <a:gd name="T0" fmla="*/ 61 w 207"/>
                <a:gd name="T1" fmla="*/ 38 h 191"/>
                <a:gd name="T2" fmla="*/ 61 w 207"/>
                <a:gd name="T3" fmla="*/ 38 h 191"/>
                <a:gd name="T4" fmla="*/ 0 w 207"/>
                <a:gd name="T5" fmla="*/ 38 h 191"/>
                <a:gd name="T6" fmla="*/ 0 w 207"/>
                <a:gd name="T7" fmla="*/ 0 h 191"/>
                <a:gd name="T8" fmla="*/ 207 w 207"/>
                <a:gd name="T9" fmla="*/ 0 h 191"/>
                <a:gd name="T10" fmla="*/ 207 w 207"/>
                <a:gd name="T11" fmla="*/ 38 h 191"/>
                <a:gd name="T12" fmla="*/ 140 w 207"/>
                <a:gd name="T13" fmla="*/ 38 h 191"/>
                <a:gd name="T14" fmla="*/ 140 w 207"/>
                <a:gd name="T15" fmla="*/ 191 h 191"/>
                <a:gd name="T16" fmla="*/ 66 w 207"/>
                <a:gd name="T17" fmla="*/ 191 h 191"/>
                <a:gd name="T18" fmla="*/ 66 w 207"/>
                <a:gd name="T19" fmla="*/ 38 h 191"/>
                <a:gd name="T20" fmla="*/ 61 w 207"/>
                <a:gd name="T21" fmla="*/ 38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7" h="191">
                  <a:moveTo>
                    <a:pt x="61" y="38"/>
                  </a:moveTo>
                  <a:lnTo>
                    <a:pt x="61" y="38"/>
                  </a:lnTo>
                  <a:lnTo>
                    <a:pt x="0" y="38"/>
                  </a:lnTo>
                  <a:lnTo>
                    <a:pt x="0" y="0"/>
                  </a:lnTo>
                  <a:lnTo>
                    <a:pt x="207" y="0"/>
                  </a:lnTo>
                  <a:lnTo>
                    <a:pt x="207" y="38"/>
                  </a:lnTo>
                  <a:lnTo>
                    <a:pt x="140" y="38"/>
                  </a:lnTo>
                  <a:lnTo>
                    <a:pt x="140" y="191"/>
                  </a:lnTo>
                  <a:lnTo>
                    <a:pt x="66" y="191"/>
                  </a:lnTo>
                  <a:lnTo>
                    <a:pt x="66" y="38"/>
                  </a:lnTo>
                  <a:lnTo>
                    <a:pt x="61" y="38"/>
                  </a:lnTo>
                  <a:close/>
                </a:path>
              </a:pathLst>
            </a:custGeom>
            <a:solidFill>
              <a:srgbClr val="2B5CA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3" name="Freeform 261"/>
            <p:cNvSpPr>
              <a:spLocks/>
            </p:cNvSpPr>
            <p:nvPr/>
          </p:nvSpPr>
          <p:spPr bwMode="auto">
            <a:xfrm>
              <a:off x="5831" y="3480"/>
              <a:ext cx="179" cy="153"/>
            </a:xfrm>
            <a:custGeom>
              <a:avLst/>
              <a:gdLst>
                <a:gd name="T0" fmla="*/ 71 w 230"/>
                <a:gd name="T1" fmla="*/ 0 h 196"/>
                <a:gd name="T2" fmla="*/ 71 w 230"/>
                <a:gd name="T3" fmla="*/ 0 h 196"/>
                <a:gd name="T4" fmla="*/ 71 w 230"/>
                <a:gd name="T5" fmla="*/ 111 h 196"/>
                <a:gd name="T6" fmla="*/ 116 w 230"/>
                <a:gd name="T7" fmla="*/ 162 h 196"/>
                <a:gd name="T8" fmla="*/ 161 w 230"/>
                <a:gd name="T9" fmla="*/ 111 h 196"/>
                <a:gd name="T10" fmla="*/ 161 w 230"/>
                <a:gd name="T11" fmla="*/ 0 h 196"/>
                <a:gd name="T12" fmla="*/ 230 w 230"/>
                <a:gd name="T13" fmla="*/ 0 h 196"/>
                <a:gd name="T14" fmla="*/ 230 w 230"/>
                <a:gd name="T15" fmla="*/ 107 h 196"/>
                <a:gd name="T16" fmla="*/ 214 w 230"/>
                <a:gd name="T17" fmla="*/ 166 h 196"/>
                <a:gd name="T18" fmla="*/ 115 w 230"/>
                <a:gd name="T19" fmla="*/ 196 h 196"/>
                <a:gd name="T20" fmla="*/ 16 w 230"/>
                <a:gd name="T21" fmla="*/ 166 h 196"/>
                <a:gd name="T22" fmla="*/ 0 w 230"/>
                <a:gd name="T23" fmla="*/ 107 h 196"/>
                <a:gd name="T24" fmla="*/ 0 w 230"/>
                <a:gd name="T25" fmla="*/ 0 h 196"/>
                <a:gd name="T26" fmla="*/ 71 w 230"/>
                <a:gd name="T27"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0" h="196">
                  <a:moveTo>
                    <a:pt x="71" y="0"/>
                  </a:moveTo>
                  <a:lnTo>
                    <a:pt x="71" y="0"/>
                  </a:lnTo>
                  <a:lnTo>
                    <a:pt x="71" y="111"/>
                  </a:lnTo>
                  <a:cubicBezTo>
                    <a:pt x="71" y="149"/>
                    <a:pt x="91" y="162"/>
                    <a:pt x="116" y="162"/>
                  </a:cubicBezTo>
                  <a:cubicBezTo>
                    <a:pt x="141" y="162"/>
                    <a:pt x="161" y="149"/>
                    <a:pt x="161" y="111"/>
                  </a:cubicBezTo>
                  <a:lnTo>
                    <a:pt x="161" y="0"/>
                  </a:lnTo>
                  <a:lnTo>
                    <a:pt x="230" y="0"/>
                  </a:lnTo>
                  <a:lnTo>
                    <a:pt x="230" y="107"/>
                  </a:lnTo>
                  <a:cubicBezTo>
                    <a:pt x="230" y="139"/>
                    <a:pt x="227" y="154"/>
                    <a:pt x="214" y="166"/>
                  </a:cubicBezTo>
                  <a:cubicBezTo>
                    <a:pt x="194" y="186"/>
                    <a:pt x="161" y="196"/>
                    <a:pt x="115" y="196"/>
                  </a:cubicBezTo>
                  <a:cubicBezTo>
                    <a:pt x="69" y="196"/>
                    <a:pt x="36" y="186"/>
                    <a:pt x="16" y="166"/>
                  </a:cubicBezTo>
                  <a:cubicBezTo>
                    <a:pt x="3" y="154"/>
                    <a:pt x="0" y="139"/>
                    <a:pt x="0" y="107"/>
                  </a:cubicBezTo>
                  <a:lnTo>
                    <a:pt x="0" y="0"/>
                  </a:lnTo>
                  <a:lnTo>
                    <a:pt x="71" y="0"/>
                  </a:lnTo>
                  <a:close/>
                </a:path>
              </a:pathLst>
            </a:custGeom>
            <a:solidFill>
              <a:srgbClr val="2B5CA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4" name="Freeform 262"/>
            <p:cNvSpPr>
              <a:spLocks/>
            </p:cNvSpPr>
            <p:nvPr/>
          </p:nvSpPr>
          <p:spPr bwMode="auto">
            <a:xfrm>
              <a:off x="5615" y="3518"/>
              <a:ext cx="68" cy="99"/>
            </a:xfrm>
            <a:custGeom>
              <a:avLst/>
              <a:gdLst>
                <a:gd name="T0" fmla="*/ 86 w 87"/>
                <a:gd name="T1" fmla="*/ 116 h 127"/>
                <a:gd name="T2" fmla="*/ 86 w 87"/>
                <a:gd name="T3" fmla="*/ 116 h 127"/>
                <a:gd name="T4" fmla="*/ 4 w 87"/>
                <a:gd name="T5" fmla="*/ 45 h 127"/>
                <a:gd name="T6" fmla="*/ 26 w 87"/>
                <a:gd name="T7" fmla="*/ 3 h 127"/>
                <a:gd name="T8" fmla="*/ 28 w 87"/>
                <a:gd name="T9" fmla="*/ 0 h 127"/>
                <a:gd name="T10" fmla="*/ 19 w 87"/>
                <a:gd name="T11" fmla="*/ 0 h 127"/>
                <a:gd name="T12" fmla="*/ 17 w 87"/>
                <a:gd name="T13" fmla="*/ 0 h 127"/>
                <a:gd name="T14" fmla="*/ 17 w 87"/>
                <a:gd name="T15" fmla="*/ 0 h 127"/>
                <a:gd name="T16" fmla="*/ 0 w 87"/>
                <a:gd name="T17" fmla="*/ 34 h 127"/>
                <a:gd name="T18" fmla="*/ 0 w 87"/>
                <a:gd name="T19" fmla="*/ 46 h 127"/>
                <a:gd name="T20" fmla="*/ 0 w 87"/>
                <a:gd name="T21" fmla="*/ 46 h 127"/>
                <a:gd name="T22" fmla="*/ 0 w 87"/>
                <a:gd name="T23" fmla="*/ 53 h 127"/>
                <a:gd name="T24" fmla="*/ 0 w 87"/>
                <a:gd name="T25" fmla="*/ 54 h 127"/>
                <a:gd name="T26" fmla="*/ 84 w 87"/>
                <a:gd name="T27" fmla="*/ 125 h 127"/>
                <a:gd name="T28" fmla="*/ 87 w 87"/>
                <a:gd name="T29" fmla="*/ 127 h 127"/>
                <a:gd name="T30" fmla="*/ 87 w 87"/>
                <a:gd name="T31" fmla="*/ 117 h 127"/>
                <a:gd name="T32" fmla="*/ 86 w 87"/>
                <a:gd name="T33" fmla="*/ 116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7" h="127">
                  <a:moveTo>
                    <a:pt x="86" y="116"/>
                  </a:moveTo>
                  <a:lnTo>
                    <a:pt x="86" y="116"/>
                  </a:lnTo>
                  <a:cubicBezTo>
                    <a:pt x="55" y="95"/>
                    <a:pt x="28" y="71"/>
                    <a:pt x="4" y="45"/>
                  </a:cubicBezTo>
                  <a:cubicBezTo>
                    <a:pt x="11" y="31"/>
                    <a:pt x="18" y="17"/>
                    <a:pt x="26" y="3"/>
                  </a:cubicBezTo>
                  <a:lnTo>
                    <a:pt x="28" y="0"/>
                  </a:lnTo>
                  <a:lnTo>
                    <a:pt x="19" y="0"/>
                  </a:lnTo>
                  <a:lnTo>
                    <a:pt x="17" y="0"/>
                  </a:lnTo>
                  <a:lnTo>
                    <a:pt x="17" y="0"/>
                  </a:lnTo>
                  <a:cubicBezTo>
                    <a:pt x="11" y="11"/>
                    <a:pt x="5" y="22"/>
                    <a:pt x="0" y="34"/>
                  </a:cubicBezTo>
                  <a:lnTo>
                    <a:pt x="0" y="46"/>
                  </a:lnTo>
                  <a:lnTo>
                    <a:pt x="0" y="46"/>
                  </a:lnTo>
                  <a:lnTo>
                    <a:pt x="0" y="53"/>
                  </a:lnTo>
                  <a:lnTo>
                    <a:pt x="0" y="54"/>
                  </a:lnTo>
                  <a:cubicBezTo>
                    <a:pt x="24" y="80"/>
                    <a:pt x="52" y="104"/>
                    <a:pt x="84" y="125"/>
                  </a:cubicBezTo>
                  <a:lnTo>
                    <a:pt x="87" y="127"/>
                  </a:lnTo>
                  <a:lnTo>
                    <a:pt x="87" y="117"/>
                  </a:lnTo>
                  <a:lnTo>
                    <a:pt x="86" y="116"/>
                  </a:lnTo>
                  <a:close/>
                </a:path>
              </a:pathLst>
            </a:custGeom>
            <a:solidFill>
              <a:srgbClr val="2B5CA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5" name="Freeform 263"/>
            <p:cNvSpPr>
              <a:spLocks/>
            </p:cNvSpPr>
            <p:nvPr/>
          </p:nvSpPr>
          <p:spPr bwMode="auto">
            <a:xfrm>
              <a:off x="5764" y="3518"/>
              <a:ext cx="60" cy="28"/>
            </a:xfrm>
            <a:custGeom>
              <a:avLst/>
              <a:gdLst>
                <a:gd name="T0" fmla="*/ 30 w 77"/>
                <a:gd name="T1" fmla="*/ 6 h 36"/>
                <a:gd name="T2" fmla="*/ 30 w 77"/>
                <a:gd name="T3" fmla="*/ 6 h 36"/>
                <a:gd name="T4" fmla="*/ 18 w 77"/>
                <a:gd name="T5" fmla="*/ 0 h 36"/>
                <a:gd name="T6" fmla="*/ 18 w 77"/>
                <a:gd name="T7" fmla="*/ 0 h 36"/>
                <a:gd name="T8" fmla="*/ 8 w 77"/>
                <a:gd name="T9" fmla="*/ 0 h 36"/>
                <a:gd name="T10" fmla="*/ 0 w 77"/>
                <a:gd name="T11" fmla="*/ 0 h 36"/>
                <a:gd name="T12" fmla="*/ 7 w 77"/>
                <a:gd name="T13" fmla="*/ 3 h 36"/>
                <a:gd name="T14" fmla="*/ 26 w 77"/>
                <a:gd name="T15" fmla="*/ 14 h 36"/>
                <a:gd name="T16" fmla="*/ 74 w 77"/>
                <a:gd name="T17" fmla="*/ 35 h 36"/>
                <a:gd name="T18" fmla="*/ 77 w 77"/>
                <a:gd name="T19" fmla="*/ 36 h 36"/>
                <a:gd name="T20" fmla="*/ 77 w 77"/>
                <a:gd name="T21" fmla="*/ 26 h 36"/>
                <a:gd name="T22" fmla="*/ 75 w 77"/>
                <a:gd name="T23" fmla="*/ 26 h 36"/>
                <a:gd name="T24" fmla="*/ 30 w 77"/>
                <a:gd name="T25"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 h="36">
                  <a:moveTo>
                    <a:pt x="30" y="6"/>
                  </a:moveTo>
                  <a:lnTo>
                    <a:pt x="30" y="6"/>
                  </a:lnTo>
                  <a:cubicBezTo>
                    <a:pt x="26" y="4"/>
                    <a:pt x="22" y="2"/>
                    <a:pt x="18" y="0"/>
                  </a:cubicBezTo>
                  <a:lnTo>
                    <a:pt x="18" y="0"/>
                  </a:lnTo>
                  <a:lnTo>
                    <a:pt x="8" y="0"/>
                  </a:lnTo>
                  <a:lnTo>
                    <a:pt x="0" y="0"/>
                  </a:lnTo>
                  <a:lnTo>
                    <a:pt x="7" y="3"/>
                  </a:lnTo>
                  <a:cubicBezTo>
                    <a:pt x="14" y="8"/>
                    <a:pt x="20" y="11"/>
                    <a:pt x="26" y="14"/>
                  </a:cubicBezTo>
                  <a:cubicBezTo>
                    <a:pt x="42" y="22"/>
                    <a:pt x="58" y="29"/>
                    <a:pt x="74" y="35"/>
                  </a:cubicBezTo>
                  <a:lnTo>
                    <a:pt x="77" y="36"/>
                  </a:lnTo>
                  <a:lnTo>
                    <a:pt x="77" y="26"/>
                  </a:lnTo>
                  <a:lnTo>
                    <a:pt x="75" y="26"/>
                  </a:lnTo>
                  <a:cubicBezTo>
                    <a:pt x="60" y="20"/>
                    <a:pt x="45" y="14"/>
                    <a:pt x="30" y="6"/>
                  </a:cubicBezTo>
                  <a:close/>
                </a:path>
              </a:pathLst>
            </a:custGeom>
            <a:solidFill>
              <a:srgbClr val="2B5CA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6" name="Freeform 264"/>
            <p:cNvSpPr>
              <a:spLocks noEditPoints="1"/>
            </p:cNvSpPr>
            <p:nvPr/>
          </p:nvSpPr>
          <p:spPr bwMode="auto">
            <a:xfrm>
              <a:off x="5554" y="3197"/>
              <a:ext cx="508" cy="630"/>
            </a:xfrm>
            <a:custGeom>
              <a:avLst/>
              <a:gdLst>
                <a:gd name="T0" fmla="*/ 652 w 652"/>
                <a:gd name="T1" fmla="*/ 808 h 808"/>
                <a:gd name="T2" fmla="*/ 652 w 652"/>
                <a:gd name="T3" fmla="*/ 808 h 808"/>
                <a:gd name="T4" fmla="*/ 408 w 652"/>
                <a:gd name="T5" fmla="*/ 661 h 808"/>
                <a:gd name="T6" fmla="*/ 516 w 652"/>
                <a:gd name="T7" fmla="*/ 615 h 808"/>
                <a:gd name="T8" fmla="*/ 430 w 652"/>
                <a:gd name="T9" fmla="*/ 569 h 808"/>
                <a:gd name="T10" fmla="*/ 365 w 652"/>
                <a:gd name="T11" fmla="*/ 540 h 808"/>
                <a:gd name="T12" fmla="*/ 348 w 652"/>
                <a:gd name="T13" fmla="*/ 513 h 808"/>
                <a:gd name="T14" fmla="*/ 260 w 652"/>
                <a:gd name="T15" fmla="*/ 440 h 808"/>
                <a:gd name="T16" fmla="*/ 260 w 652"/>
                <a:gd name="T17" fmla="*/ 491 h 808"/>
                <a:gd name="T18" fmla="*/ 359 w 652"/>
                <a:gd name="T19" fmla="*/ 578 h 808"/>
                <a:gd name="T20" fmla="*/ 256 w 652"/>
                <a:gd name="T21" fmla="*/ 616 h 808"/>
                <a:gd name="T22" fmla="*/ 652 w 652"/>
                <a:gd name="T23" fmla="*/ 808 h 808"/>
                <a:gd name="T24" fmla="*/ 0 w 652"/>
                <a:gd name="T25" fmla="*/ 0 h 808"/>
                <a:gd name="T26" fmla="*/ 0 w 652"/>
                <a:gd name="T27" fmla="*/ 0 h 808"/>
                <a:gd name="T28" fmla="*/ 152 w 652"/>
                <a:gd name="T29" fmla="*/ 271 h 808"/>
                <a:gd name="T30" fmla="*/ 87 w 652"/>
                <a:gd name="T31" fmla="*/ 269 h 808"/>
                <a:gd name="T32" fmla="*/ 136 w 652"/>
                <a:gd name="T33" fmla="*/ 353 h 808"/>
                <a:gd name="T34" fmla="*/ 306 w 652"/>
                <a:gd name="T35" fmla="*/ 353 h 808"/>
                <a:gd name="T36" fmla="*/ 0 w 652"/>
                <a:gd name="T37" fmla="*/ 0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52" h="808">
                  <a:moveTo>
                    <a:pt x="652" y="808"/>
                  </a:moveTo>
                  <a:lnTo>
                    <a:pt x="652" y="808"/>
                  </a:lnTo>
                  <a:cubicBezTo>
                    <a:pt x="571" y="768"/>
                    <a:pt x="471" y="718"/>
                    <a:pt x="408" y="661"/>
                  </a:cubicBezTo>
                  <a:cubicBezTo>
                    <a:pt x="449" y="652"/>
                    <a:pt x="479" y="639"/>
                    <a:pt x="516" y="615"/>
                  </a:cubicBezTo>
                  <a:cubicBezTo>
                    <a:pt x="487" y="602"/>
                    <a:pt x="459" y="587"/>
                    <a:pt x="430" y="569"/>
                  </a:cubicBezTo>
                  <a:cubicBezTo>
                    <a:pt x="401" y="565"/>
                    <a:pt x="379" y="555"/>
                    <a:pt x="365" y="540"/>
                  </a:cubicBezTo>
                  <a:cubicBezTo>
                    <a:pt x="357" y="532"/>
                    <a:pt x="352" y="524"/>
                    <a:pt x="348" y="513"/>
                  </a:cubicBezTo>
                  <a:cubicBezTo>
                    <a:pt x="318" y="490"/>
                    <a:pt x="288" y="465"/>
                    <a:pt x="260" y="440"/>
                  </a:cubicBezTo>
                  <a:lnTo>
                    <a:pt x="260" y="491"/>
                  </a:lnTo>
                  <a:cubicBezTo>
                    <a:pt x="293" y="523"/>
                    <a:pt x="328" y="552"/>
                    <a:pt x="359" y="578"/>
                  </a:cubicBezTo>
                  <a:cubicBezTo>
                    <a:pt x="338" y="592"/>
                    <a:pt x="269" y="613"/>
                    <a:pt x="256" y="616"/>
                  </a:cubicBezTo>
                  <a:cubicBezTo>
                    <a:pt x="380" y="715"/>
                    <a:pt x="520" y="762"/>
                    <a:pt x="652" y="808"/>
                  </a:cubicBezTo>
                  <a:close/>
                  <a:moveTo>
                    <a:pt x="0" y="0"/>
                  </a:moveTo>
                  <a:lnTo>
                    <a:pt x="0" y="0"/>
                  </a:lnTo>
                  <a:cubicBezTo>
                    <a:pt x="17" y="35"/>
                    <a:pt x="93" y="195"/>
                    <a:pt x="152" y="271"/>
                  </a:cubicBezTo>
                  <a:cubicBezTo>
                    <a:pt x="127" y="272"/>
                    <a:pt x="111" y="272"/>
                    <a:pt x="87" y="269"/>
                  </a:cubicBezTo>
                  <a:cubicBezTo>
                    <a:pt x="101" y="299"/>
                    <a:pt x="118" y="327"/>
                    <a:pt x="136" y="353"/>
                  </a:cubicBezTo>
                  <a:lnTo>
                    <a:pt x="306" y="353"/>
                  </a:lnTo>
                  <a:cubicBezTo>
                    <a:pt x="190" y="281"/>
                    <a:pt x="100" y="152"/>
                    <a:pt x="0" y="0"/>
                  </a:cubicBezTo>
                  <a:close/>
                </a:path>
              </a:pathLst>
            </a:custGeom>
            <a:solidFill>
              <a:srgbClr val="2B5CA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7" name="Freeform 265"/>
            <p:cNvSpPr>
              <a:spLocks noEditPoints="1"/>
            </p:cNvSpPr>
            <p:nvPr/>
          </p:nvSpPr>
          <p:spPr bwMode="auto">
            <a:xfrm>
              <a:off x="5507" y="3273"/>
              <a:ext cx="544" cy="541"/>
            </a:xfrm>
            <a:custGeom>
              <a:avLst/>
              <a:gdLst>
                <a:gd name="T0" fmla="*/ 361 w 699"/>
                <a:gd name="T1" fmla="*/ 641 h 694"/>
                <a:gd name="T2" fmla="*/ 664 w 699"/>
                <a:gd name="T3" fmla="*/ 465 h 694"/>
                <a:gd name="T4" fmla="*/ 286 w 699"/>
                <a:gd name="T5" fmla="*/ 680 h 694"/>
                <a:gd name="T6" fmla="*/ 423 w 699"/>
                <a:gd name="T7" fmla="*/ 653 h 694"/>
                <a:gd name="T8" fmla="*/ 195 w 699"/>
                <a:gd name="T9" fmla="*/ 649 h 694"/>
                <a:gd name="T10" fmla="*/ 338 w 699"/>
                <a:gd name="T11" fmla="*/ 645 h 694"/>
                <a:gd name="T12" fmla="*/ 13 w 699"/>
                <a:gd name="T13" fmla="*/ 397 h 694"/>
                <a:gd name="T14" fmla="*/ 9 w 699"/>
                <a:gd name="T15" fmla="*/ 339 h 694"/>
                <a:gd name="T16" fmla="*/ 69 w 699"/>
                <a:gd name="T17" fmla="*/ 257 h 694"/>
                <a:gd name="T18" fmla="*/ 191 w 699"/>
                <a:gd name="T19" fmla="*/ 64 h 694"/>
                <a:gd name="T20" fmla="*/ 201 w 699"/>
                <a:gd name="T21" fmla="*/ 251 h 694"/>
                <a:gd name="T22" fmla="*/ 250 w 699"/>
                <a:gd name="T23" fmla="*/ 252 h 694"/>
                <a:gd name="T24" fmla="*/ 377 w 699"/>
                <a:gd name="T25" fmla="*/ 133 h 694"/>
                <a:gd name="T26" fmla="*/ 498 w 699"/>
                <a:gd name="T27" fmla="*/ 362 h 694"/>
                <a:gd name="T28" fmla="*/ 505 w 699"/>
                <a:gd name="T29" fmla="*/ 407 h 694"/>
                <a:gd name="T30" fmla="*/ 512 w 699"/>
                <a:gd name="T31" fmla="*/ 411 h 694"/>
                <a:gd name="T32" fmla="*/ 567 w 699"/>
                <a:gd name="T33" fmla="*/ 360 h 694"/>
                <a:gd name="T34" fmla="*/ 561 w 699"/>
                <a:gd name="T35" fmla="*/ 167 h 694"/>
                <a:gd name="T36" fmla="*/ 655 w 699"/>
                <a:gd name="T37" fmla="*/ 264 h 694"/>
                <a:gd name="T38" fmla="*/ 656 w 699"/>
                <a:gd name="T39" fmla="*/ 304 h 694"/>
                <a:gd name="T40" fmla="*/ 665 w 699"/>
                <a:gd name="T41" fmla="*/ 306 h 694"/>
                <a:gd name="T42" fmla="*/ 585 w 699"/>
                <a:gd name="T43" fmla="*/ 508 h 694"/>
                <a:gd name="T44" fmla="*/ 492 w 699"/>
                <a:gd name="T45" fmla="*/ 472 h 694"/>
                <a:gd name="T46" fmla="*/ 287 w 699"/>
                <a:gd name="T47" fmla="*/ 467 h 694"/>
                <a:gd name="T48" fmla="*/ 278 w 699"/>
                <a:gd name="T49" fmla="*/ 472 h 694"/>
                <a:gd name="T50" fmla="*/ 114 w 699"/>
                <a:gd name="T51" fmla="*/ 521 h 694"/>
                <a:gd name="T52" fmla="*/ 104 w 699"/>
                <a:gd name="T53" fmla="*/ 513 h 694"/>
                <a:gd name="T54" fmla="*/ 56 w 699"/>
                <a:gd name="T55" fmla="*/ 473 h 694"/>
                <a:gd name="T56" fmla="*/ 214 w 699"/>
                <a:gd name="T57" fmla="*/ 36 h 694"/>
                <a:gd name="T58" fmla="*/ 254 w 699"/>
                <a:gd name="T59" fmla="*/ 22 h 694"/>
                <a:gd name="T60" fmla="*/ 438 w 699"/>
                <a:gd name="T61" fmla="*/ 40 h 694"/>
                <a:gd name="T62" fmla="*/ 254 w 699"/>
                <a:gd name="T63" fmla="*/ 22 h 694"/>
                <a:gd name="T64" fmla="*/ 532 w 699"/>
                <a:gd name="T65" fmla="*/ 85 h 694"/>
                <a:gd name="T66" fmla="*/ 490 w 699"/>
                <a:gd name="T67" fmla="*/ 99 h 694"/>
                <a:gd name="T68" fmla="*/ 482 w 699"/>
                <a:gd name="T69" fmla="*/ 106 h 694"/>
                <a:gd name="T70" fmla="*/ 510 w 699"/>
                <a:gd name="T71" fmla="*/ 186 h 694"/>
                <a:gd name="T72" fmla="*/ 436 w 699"/>
                <a:gd name="T73" fmla="*/ 169 h 694"/>
                <a:gd name="T74" fmla="*/ 488 w 699"/>
                <a:gd name="T75" fmla="*/ 64 h 694"/>
                <a:gd name="T76" fmla="*/ 464 w 699"/>
                <a:gd name="T77" fmla="*/ 86 h 694"/>
                <a:gd name="T78" fmla="*/ 445 w 699"/>
                <a:gd name="T79" fmla="*/ 50 h 694"/>
                <a:gd name="T80" fmla="*/ 377 w 699"/>
                <a:gd name="T81" fmla="*/ 64 h 694"/>
                <a:gd name="T82" fmla="*/ 362 w 699"/>
                <a:gd name="T83" fmla="*/ 106 h 694"/>
                <a:gd name="T84" fmla="*/ 204 w 699"/>
                <a:gd name="T85" fmla="*/ 61 h 694"/>
                <a:gd name="T86" fmla="*/ 664 w 699"/>
                <a:gd name="T87" fmla="*/ 229 h 694"/>
                <a:gd name="T88" fmla="*/ 656 w 699"/>
                <a:gd name="T89" fmla="*/ 257 h 694"/>
                <a:gd name="T90" fmla="*/ 565 w 699"/>
                <a:gd name="T91" fmla="*/ 151 h 694"/>
                <a:gd name="T92" fmla="*/ 676 w 699"/>
                <a:gd name="T93" fmla="*/ 269 h 694"/>
                <a:gd name="T94" fmla="*/ 677 w 699"/>
                <a:gd name="T95" fmla="*/ 239 h 694"/>
                <a:gd name="T96" fmla="*/ 1 w 699"/>
                <a:gd name="T97" fmla="*/ 323 h 694"/>
                <a:gd name="T98" fmla="*/ 191 w 699"/>
                <a:gd name="T99" fmla="*/ 657 h 694"/>
                <a:gd name="T100" fmla="*/ 568 w 699"/>
                <a:gd name="T101" fmla="*/ 615 h 694"/>
                <a:gd name="T102" fmla="*/ 688 w 699"/>
                <a:gd name="T103" fmla="*/ 413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99" h="694">
                  <a:moveTo>
                    <a:pt x="649" y="499"/>
                  </a:moveTo>
                  <a:lnTo>
                    <a:pt x="649" y="499"/>
                  </a:lnTo>
                  <a:cubicBezTo>
                    <a:pt x="628" y="541"/>
                    <a:pt x="599" y="578"/>
                    <a:pt x="563" y="607"/>
                  </a:cubicBezTo>
                  <a:cubicBezTo>
                    <a:pt x="519" y="630"/>
                    <a:pt x="472" y="642"/>
                    <a:pt x="423" y="644"/>
                  </a:cubicBezTo>
                  <a:cubicBezTo>
                    <a:pt x="403" y="645"/>
                    <a:pt x="382" y="644"/>
                    <a:pt x="361" y="641"/>
                  </a:cubicBezTo>
                  <a:cubicBezTo>
                    <a:pt x="403" y="611"/>
                    <a:pt x="438" y="573"/>
                    <a:pt x="465" y="528"/>
                  </a:cubicBezTo>
                  <a:cubicBezTo>
                    <a:pt x="477" y="529"/>
                    <a:pt x="488" y="529"/>
                    <a:pt x="499" y="529"/>
                  </a:cubicBezTo>
                  <a:lnTo>
                    <a:pt x="499" y="529"/>
                  </a:lnTo>
                  <a:cubicBezTo>
                    <a:pt x="532" y="529"/>
                    <a:pt x="562" y="525"/>
                    <a:pt x="588" y="516"/>
                  </a:cubicBezTo>
                  <a:cubicBezTo>
                    <a:pt x="620" y="505"/>
                    <a:pt x="646" y="488"/>
                    <a:pt x="664" y="465"/>
                  </a:cubicBezTo>
                  <a:cubicBezTo>
                    <a:pt x="660" y="477"/>
                    <a:pt x="655" y="488"/>
                    <a:pt x="649" y="499"/>
                  </a:cubicBezTo>
                  <a:close/>
                  <a:moveTo>
                    <a:pt x="453" y="668"/>
                  </a:moveTo>
                  <a:lnTo>
                    <a:pt x="453" y="668"/>
                  </a:lnTo>
                  <a:cubicBezTo>
                    <a:pt x="418" y="680"/>
                    <a:pt x="382" y="685"/>
                    <a:pt x="347" y="685"/>
                  </a:cubicBezTo>
                  <a:cubicBezTo>
                    <a:pt x="326" y="685"/>
                    <a:pt x="306" y="684"/>
                    <a:pt x="286" y="680"/>
                  </a:cubicBezTo>
                  <a:cubicBezTo>
                    <a:pt x="311" y="671"/>
                    <a:pt x="333" y="659"/>
                    <a:pt x="348" y="650"/>
                  </a:cubicBezTo>
                  <a:cubicBezTo>
                    <a:pt x="349" y="649"/>
                    <a:pt x="350" y="648"/>
                    <a:pt x="351" y="648"/>
                  </a:cubicBezTo>
                  <a:cubicBezTo>
                    <a:pt x="371" y="651"/>
                    <a:pt x="391" y="653"/>
                    <a:pt x="411" y="653"/>
                  </a:cubicBezTo>
                  <a:lnTo>
                    <a:pt x="411" y="653"/>
                  </a:lnTo>
                  <a:cubicBezTo>
                    <a:pt x="415" y="653"/>
                    <a:pt x="419" y="653"/>
                    <a:pt x="423" y="653"/>
                  </a:cubicBezTo>
                  <a:cubicBezTo>
                    <a:pt x="460" y="652"/>
                    <a:pt x="496" y="644"/>
                    <a:pt x="530" y="631"/>
                  </a:cubicBezTo>
                  <a:cubicBezTo>
                    <a:pt x="506" y="647"/>
                    <a:pt x="480" y="659"/>
                    <a:pt x="453" y="668"/>
                  </a:cubicBezTo>
                  <a:close/>
                  <a:moveTo>
                    <a:pt x="268" y="676"/>
                  </a:moveTo>
                  <a:lnTo>
                    <a:pt x="268" y="676"/>
                  </a:lnTo>
                  <a:cubicBezTo>
                    <a:pt x="243" y="670"/>
                    <a:pt x="219" y="661"/>
                    <a:pt x="195" y="649"/>
                  </a:cubicBezTo>
                  <a:cubicBezTo>
                    <a:pt x="172" y="637"/>
                    <a:pt x="150" y="623"/>
                    <a:pt x="130" y="606"/>
                  </a:cubicBezTo>
                  <a:lnTo>
                    <a:pt x="129" y="606"/>
                  </a:lnTo>
                  <a:cubicBezTo>
                    <a:pt x="119" y="581"/>
                    <a:pt x="116" y="558"/>
                    <a:pt x="114" y="534"/>
                  </a:cubicBezTo>
                  <a:cubicBezTo>
                    <a:pt x="145" y="560"/>
                    <a:pt x="180" y="584"/>
                    <a:pt x="218" y="603"/>
                  </a:cubicBezTo>
                  <a:cubicBezTo>
                    <a:pt x="259" y="623"/>
                    <a:pt x="299" y="637"/>
                    <a:pt x="338" y="645"/>
                  </a:cubicBezTo>
                  <a:cubicBezTo>
                    <a:pt x="320" y="656"/>
                    <a:pt x="296" y="669"/>
                    <a:pt x="268" y="676"/>
                  </a:cubicBezTo>
                  <a:lnTo>
                    <a:pt x="268" y="676"/>
                  </a:lnTo>
                  <a:close/>
                  <a:moveTo>
                    <a:pt x="58" y="522"/>
                  </a:moveTo>
                  <a:lnTo>
                    <a:pt x="58" y="522"/>
                  </a:lnTo>
                  <a:cubicBezTo>
                    <a:pt x="34" y="483"/>
                    <a:pt x="19" y="441"/>
                    <a:pt x="13" y="397"/>
                  </a:cubicBezTo>
                  <a:cubicBezTo>
                    <a:pt x="20" y="416"/>
                    <a:pt x="30" y="436"/>
                    <a:pt x="43" y="455"/>
                  </a:cubicBezTo>
                  <a:lnTo>
                    <a:pt x="46" y="460"/>
                  </a:lnTo>
                  <a:lnTo>
                    <a:pt x="47" y="444"/>
                  </a:lnTo>
                  <a:lnTo>
                    <a:pt x="46" y="443"/>
                  </a:lnTo>
                  <a:cubicBezTo>
                    <a:pt x="23" y="408"/>
                    <a:pt x="10" y="372"/>
                    <a:pt x="9" y="339"/>
                  </a:cubicBezTo>
                  <a:lnTo>
                    <a:pt x="9" y="330"/>
                  </a:lnTo>
                  <a:cubicBezTo>
                    <a:pt x="11" y="283"/>
                    <a:pt x="23" y="237"/>
                    <a:pt x="45" y="195"/>
                  </a:cubicBezTo>
                  <a:cubicBezTo>
                    <a:pt x="51" y="183"/>
                    <a:pt x="57" y="172"/>
                    <a:pt x="64" y="161"/>
                  </a:cubicBezTo>
                  <a:cubicBezTo>
                    <a:pt x="56" y="190"/>
                    <a:pt x="58" y="222"/>
                    <a:pt x="69" y="256"/>
                  </a:cubicBezTo>
                  <a:lnTo>
                    <a:pt x="69" y="257"/>
                  </a:lnTo>
                  <a:lnTo>
                    <a:pt x="79" y="257"/>
                  </a:lnTo>
                  <a:lnTo>
                    <a:pt x="78" y="254"/>
                  </a:lnTo>
                  <a:cubicBezTo>
                    <a:pt x="64" y="214"/>
                    <a:pt x="64" y="175"/>
                    <a:pt x="80" y="144"/>
                  </a:cubicBezTo>
                  <a:cubicBezTo>
                    <a:pt x="84" y="135"/>
                    <a:pt x="93" y="124"/>
                    <a:pt x="99" y="116"/>
                  </a:cubicBezTo>
                  <a:cubicBezTo>
                    <a:pt x="123" y="93"/>
                    <a:pt x="155" y="75"/>
                    <a:pt x="191" y="64"/>
                  </a:cubicBezTo>
                  <a:cubicBezTo>
                    <a:pt x="191" y="65"/>
                    <a:pt x="191" y="66"/>
                    <a:pt x="190" y="66"/>
                  </a:cubicBezTo>
                  <a:cubicBezTo>
                    <a:pt x="177" y="92"/>
                    <a:pt x="176" y="123"/>
                    <a:pt x="187" y="156"/>
                  </a:cubicBezTo>
                  <a:cubicBezTo>
                    <a:pt x="194" y="179"/>
                    <a:pt x="208" y="202"/>
                    <a:pt x="226" y="225"/>
                  </a:cubicBezTo>
                  <a:cubicBezTo>
                    <a:pt x="217" y="233"/>
                    <a:pt x="209" y="241"/>
                    <a:pt x="202" y="250"/>
                  </a:cubicBezTo>
                  <a:lnTo>
                    <a:pt x="201" y="251"/>
                  </a:lnTo>
                  <a:lnTo>
                    <a:pt x="202" y="252"/>
                  </a:lnTo>
                  <a:cubicBezTo>
                    <a:pt x="202" y="254"/>
                    <a:pt x="206" y="255"/>
                    <a:pt x="207" y="255"/>
                  </a:cubicBezTo>
                  <a:cubicBezTo>
                    <a:pt x="209" y="255"/>
                    <a:pt x="210" y="254"/>
                    <a:pt x="211" y="253"/>
                  </a:cubicBezTo>
                  <a:cubicBezTo>
                    <a:pt x="217" y="246"/>
                    <a:pt x="224" y="239"/>
                    <a:pt x="231" y="231"/>
                  </a:cubicBezTo>
                  <a:cubicBezTo>
                    <a:pt x="237" y="238"/>
                    <a:pt x="243" y="245"/>
                    <a:pt x="250" y="252"/>
                  </a:cubicBezTo>
                  <a:cubicBezTo>
                    <a:pt x="251" y="253"/>
                    <a:pt x="252" y="253"/>
                    <a:pt x="254" y="253"/>
                  </a:cubicBezTo>
                  <a:cubicBezTo>
                    <a:pt x="257" y="253"/>
                    <a:pt x="259" y="253"/>
                    <a:pt x="259" y="251"/>
                  </a:cubicBezTo>
                  <a:cubicBezTo>
                    <a:pt x="260" y="251"/>
                    <a:pt x="260" y="249"/>
                    <a:pt x="259" y="248"/>
                  </a:cubicBezTo>
                  <a:cubicBezTo>
                    <a:pt x="251" y="241"/>
                    <a:pt x="244" y="233"/>
                    <a:pt x="237" y="225"/>
                  </a:cubicBezTo>
                  <a:cubicBezTo>
                    <a:pt x="277" y="187"/>
                    <a:pt x="325" y="156"/>
                    <a:pt x="377" y="133"/>
                  </a:cubicBezTo>
                  <a:cubicBezTo>
                    <a:pt x="390" y="150"/>
                    <a:pt x="410" y="166"/>
                    <a:pt x="432" y="177"/>
                  </a:cubicBezTo>
                  <a:cubicBezTo>
                    <a:pt x="455" y="189"/>
                    <a:pt x="480" y="196"/>
                    <a:pt x="503" y="196"/>
                  </a:cubicBezTo>
                  <a:cubicBezTo>
                    <a:pt x="503" y="196"/>
                    <a:pt x="503" y="196"/>
                    <a:pt x="503" y="196"/>
                  </a:cubicBezTo>
                  <a:cubicBezTo>
                    <a:pt x="516" y="251"/>
                    <a:pt x="519" y="308"/>
                    <a:pt x="512" y="363"/>
                  </a:cubicBezTo>
                  <a:cubicBezTo>
                    <a:pt x="508" y="362"/>
                    <a:pt x="503" y="362"/>
                    <a:pt x="498" y="362"/>
                  </a:cubicBezTo>
                  <a:lnTo>
                    <a:pt x="496" y="362"/>
                  </a:lnTo>
                  <a:lnTo>
                    <a:pt x="496" y="370"/>
                  </a:lnTo>
                  <a:lnTo>
                    <a:pt x="498" y="371"/>
                  </a:lnTo>
                  <a:cubicBezTo>
                    <a:pt x="502" y="371"/>
                    <a:pt x="507" y="371"/>
                    <a:pt x="511" y="372"/>
                  </a:cubicBezTo>
                  <a:cubicBezTo>
                    <a:pt x="509" y="383"/>
                    <a:pt x="507" y="395"/>
                    <a:pt x="505" y="407"/>
                  </a:cubicBezTo>
                  <a:lnTo>
                    <a:pt x="504" y="408"/>
                  </a:lnTo>
                  <a:lnTo>
                    <a:pt x="505" y="409"/>
                  </a:lnTo>
                  <a:cubicBezTo>
                    <a:pt x="506" y="410"/>
                    <a:pt x="508" y="411"/>
                    <a:pt x="509" y="413"/>
                  </a:cubicBezTo>
                  <a:lnTo>
                    <a:pt x="512" y="415"/>
                  </a:lnTo>
                  <a:lnTo>
                    <a:pt x="512" y="411"/>
                  </a:lnTo>
                  <a:cubicBezTo>
                    <a:pt x="516" y="398"/>
                    <a:pt x="518" y="385"/>
                    <a:pt x="520" y="372"/>
                  </a:cubicBezTo>
                  <a:cubicBezTo>
                    <a:pt x="522" y="372"/>
                    <a:pt x="524" y="372"/>
                    <a:pt x="526" y="372"/>
                  </a:cubicBezTo>
                  <a:cubicBezTo>
                    <a:pt x="540" y="372"/>
                    <a:pt x="553" y="371"/>
                    <a:pt x="566" y="369"/>
                  </a:cubicBezTo>
                  <a:lnTo>
                    <a:pt x="567" y="369"/>
                  </a:lnTo>
                  <a:lnTo>
                    <a:pt x="567" y="360"/>
                  </a:lnTo>
                  <a:lnTo>
                    <a:pt x="565" y="360"/>
                  </a:lnTo>
                  <a:cubicBezTo>
                    <a:pt x="551" y="362"/>
                    <a:pt x="536" y="363"/>
                    <a:pt x="521" y="363"/>
                  </a:cubicBezTo>
                  <a:cubicBezTo>
                    <a:pt x="528" y="308"/>
                    <a:pt x="525" y="251"/>
                    <a:pt x="512" y="195"/>
                  </a:cubicBezTo>
                  <a:cubicBezTo>
                    <a:pt x="519" y="195"/>
                    <a:pt x="525" y="193"/>
                    <a:pt x="530" y="192"/>
                  </a:cubicBezTo>
                  <a:cubicBezTo>
                    <a:pt x="545" y="187"/>
                    <a:pt x="555" y="179"/>
                    <a:pt x="561" y="167"/>
                  </a:cubicBezTo>
                  <a:cubicBezTo>
                    <a:pt x="562" y="165"/>
                    <a:pt x="563" y="163"/>
                    <a:pt x="563" y="161"/>
                  </a:cubicBezTo>
                  <a:cubicBezTo>
                    <a:pt x="597" y="189"/>
                    <a:pt x="625" y="222"/>
                    <a:pt x="645" y="256"/>
                  </a:cubicBezTo>
                  <a:lnTo>
                    <a:pt x="646" y="257"/>
                  </a:lnTo>
                  <a:lnTo>
                    <a:pt x="655" y="257"/>
                  </a:lnTo>
                  <a:lnTo>
                    <a:pt x="655" y="264"/>
                  </a:lnTo>
                  <a:lnTo>
                    <a:pt x="655" y="274"/>
                  </a:lnTo>
                  <a:lnTo>
                    <a:pt x="655" y="275"/>
                  </a:lnTo>
                  <a:cubicBezTo>
                    <a:pt x="658" y="280"/>
                    <a:pt x="660" y="285"/>
                    <a:pt x="662" y="290"/>
                  </a:cubicBezTo>
                  <a:cubicBezTo>
                    <a:pt x="661" y="294"/>
                    <a:pt x="659" y="298"/>
                    <a:pt x="658" y="302"/>
                  </a:cubicBezTo>
                  <a:cubicBezTo>
                    <a:pt x="657" y="302"/>
                    <a:pt x="657" y="303"/>
                    <a:pt x="656" y="304"/>
                  </a:cubicBezTo>
                  <a:lnTo>
                    <a:pt x="655" y="306"/>
                  </a:lnTo>
                  <a:lnTo>
                    <a:pt x="655" y="315"/>
                  </a:lnTo>
                  <a:lnTo>
                    <a:pt x="655" y="322"/>
                  </a:lnTo>
                  <a:lnTo>
                    <a:pt x="659" y="317"/>
                  </a:lnTo>
                  <a:cubicBezTo>
                    <a:pt x="662" y="313"/>
                    <a:pt x="664" y="309"/>
                    <a:pt x="665" y="306"/>
                  </a:cubicBezTo>
                  <a:cubicBezTo>
                    <a:pt x="666" y="304"/>
                    <a:pt x="667" y="303"/>
                    <a:pt x="667" y="302"/>
                  </a:cubicBezTo>
                  <a:cubicBezTo>
                    <a:pt x="679" y="335"/>
                    <a:pt x="684" y="368"/>
                    <a:pt x="681" y="398"/>
                  </a:cubicBezTo>
                  <a:cubicBezTo>
                    <a:pt x="680" y="406"/>
                    <a:pt x="679" y="413"/>
                    <a:pt x="677" y="420"/>
                  </a:cubicBezTo>
                  <a:cubicBezTo>
                    <a:pt x="675" y="426"/>
                    <a:pt x="673" y="433"/>
                    <a:pt x="669" y="441"/>
                  </a:cubicBezTo>
                  <a:cubicBezTo>
                    <a:pt x="654" y="471"/>
                    <a:pt x="625" y="495"/>
                    <a:pt x="585" y="508"/>
                  </a:cubicBezTo>
                  <a:cubicBezTo>
                    <a:pt x="560" y="516"/>
                    <a:pt x="531" y="521"/>
                    <a:pt x="499" y="521"/>
                  </a:cubicBezTo>
                  <a:cubicBezTo>
                    <a:pt x="490" y="521"/>
                    <a:pt x="480" y="520"/>
                    <a:pt x="470" y="519"/>
                  </a:cubicBezTo>
                  <a:cubicBezTo>
                    <a:pt x="478" y="505"/>
                    <a:pt x="486" y="490"/>
                    <a:pt x="492" y="474"/>
                  </a:cubicBezTo>
                  <a:lnTo>
                    <a:pt x="493" y="473"/>
                  </a:lnTo>
                  <a:lnTo>
                    <a:pt x="492" y="472"/>
                  </a:lnTo>
                  <a:cubicBezTo>
                    <a:pt x="491" y="471"/>
                    <a:pt x="486" y="470"/>
                    <a:pt x="486" y="470"/>
                  </a:cubicBezTo>
                  <a:lnTo>
                    <a:pt x="484" y="470"/>
                  </a:lnTo>
                  <a:lnTo>
                    <a:pt x="484" y="471"/>
                  </a:lnTo>
                  <a:cubicBezTo>
                    <a:pt x="477" y="488"/>
                    <a:pt x="469" y="504"/>
                    <a:pt x="461" y="519"/>
                  </a:cubicBezTo>
                  <a:cubicBezTo>
                    <a:pt x="404" y="513"/>
                    <a:pt x="344" y="495"/>
                    <a:pt x="287" y="467"/>
                  </a:cubicBezTo>
                  <a:lnTo>
                    <a:pt x="287" y="466"/>
                  </a:lnTo>
                  <a:lnTo>
                    <a:pt x="276" y="466"/>
                  </a:lnTo>
                  <a:lnTo>
                    <a:pt x="268" y="466"/>
                  </a:lnTo>
                  <a:lnTo>
                    <a:pt x="275" y="470"/>
                  </a:lnTo>
                  <a:lnTo>
                    <a:pt x="278" y="472"/>
                  </a:lnTo>
                  <a:cubicBezTo>
                    <a:pt x="280" y="473"/>
                    <a:pt x="281" y="474"/>
                    <a:pt x="283" y="474"/>
                  </a:cubicBezTo>
                  <a:cubicBezTo>
                    <a:pt x="339" y="503"/>
                    <a:pt x="399" y="521"/>
                    <a:pt x="456" y="527"/>
                  </a:cubicBezTo>
                  <a:cubicBezTo>
                    <a:pt x="428" y="572"/>
                    <a:pt x="392" y="610"/>
                    <a:pt x="349" y="639"/>
                  </a:cubicBezTo>
                  <a:cubicBezTo>
                    <a:pt x="307" y="631"/>
                    <a:pt x="265" y="617"/>
                    <a:pt x="222" y="595"/>
                  </a:cubicBezTo>
                  <a:cubicBezTo>
                    <a:pt x="182" y="575"/>
                    <a:pt x="145" y="550"/>
                    <a:pt x="114" y="521"/>
                  </a:cubicBezTo>
                  <a:cubicBezTo>
                    <a:pt x="113" y="504"/>
                    <a:pt x="113" y="486"/>
                    <a:pt x="115" y="469"/>
                  </a:cubicBezTo>
                  <a:lnTo>
                    <a:pt x="115" y="466"/>
                  </a:lnTo>
                  <a:lnTo>
                    <a:pt x="106" y="466"/>
                  </a:lnTo>
                  <a:lnTo>
                    <a:pt x="106" y="468"/>
                  </a:lnTo>
                  <a:cubicBezTo>
                    <a:pt x="104" y="483"/>
                    <a:pt x="104" y="498"/>
                    <a:pt x="104" y="513"/>
                  </a:cubicBezTo>
                  <a:cubicBezTo>
                    <a:pt x="89" y="498"/>
                    <a:pt x="75" y="483"/>
                    <a:pt x="63" y="467"/>
                  </a:cubicBezTo>
                  <a:lnTo>
                    <a:pt x="62" y="466"/>
                  </a:lnTo>
                  <a:lnTo>
                    <a:pt x="51" y="466"/>
                  </a:lnTo>
                  <a:lnTo>
                    <a:pt x="54" y="471"/>
                  </a:lnTo>
                  <a:cubicBezTo>
                    <a:pt x="55" y="472"/>
                    <a:pt x="56" y="472"/>
                    <a:pt x="56" y="473"/>
                  </a:cubicBezTo>
                  <a:cubicBezTo>
                    <a:pt x="70" y="491"/>
                    <a:pt x="87" y="509"/>
                    <a:pt x="105" y="525"/>
                  </a:cubicBezTo>
                  <a:cubicBezTo>
                    <a:pt x="105" y="526"/>
                    <a:pt x="105" y="527"/>
                    <a:pt x="105" y="528"/>
                  </a:cubicBezTo>
                  <a:cubicBezTo>
                    <a:pt x="106" y="546"/>
                    <a:pt x="108" y="569"/>
                    <a:pt x="116" y="594"/>
                  </a:cubicBezTo>
                  <a:cubicBezTo>
                    <a:pt x="93" y="573"/>
                    <a:pt x="74" y="549"/>
                    <a:pt x="58" y="522"/>
                  </a:cubicBezTo>
                  <a:close/>
                  <a:moveTo>
                    <a:pt x="214" y="36"/>
                  </a:moveTo>
                  <a:lnTo>
                    <a:pt x="214" y="36"/>
                  </a:lnTo>
                  <a:cubicBezTo>
                    <a:pt x="208" y="41"/>
                    <a:pt x="203" y="47"/>
                    <a:pt x="198" y="53"/>
                  </a:cubicBezTo>
                  <a:cubicBezTo>
                    <a:pt x="183" y="57"/>
                    <a:pt x="168" y="62"/>
                    <a:pt x="155" y="69"/>
                  </a:cubicBezTo>
                  <a:cubicBezTo>
                    <a:pt x="173" y="56"/>
                    <a:pt x="193" y="45"/>
                    <a:pt x="214" y="36"/>
                  </a:cubicBezTo>
                  <a:close/>
                  <a:moveTo>
                    <a:pt x="254" y="22"/>
                  </a:moveTo>
                  <a:lnTo>
                    <a:pt x="254" y="22"/>
                  </a:lnTo>
                  <a:lnTo>
                    <a:pt x="254" y="22"/>
                  </a:lnTo>
                  <a:cubicBezTo>
                    <a:pt x="284" y="13"/>
                    <a:pt x="315" y="9"/>
                    <a:pt x="347" y="9"/>
                  </a:cubicBezTo>
                  <a:cubicBezTo>
                    <a:pt x="372" y="9"/>
                    <a:pt x="396" y="11"/>
                    <a:pt x="420" y="17"/>
                  </a:cubicBezTo>
                  <a:cubicBezTo>
                    <a:pt x="426" y="23"/>
                    <a:pt x="432" y="31"/>
                    <a:pt x="438" y="40"/>
                  </a:cubicBezTo>
                  <a:cubicBezTo>
                    <a:pt x="422" y="38"/>
                    <a:pt x="407" y="39"/>
                    <a:pt x="394" y="43"/>
                  </a:cubicBezTo>
                  <a:cubicBezTo>
                    <a:pt x="386" y="46"/>
                    <a:pt x="379" y="50"/>
                    <a:pt x="374" y="55"/>
                  </a:cubicBezTo>
                  <a:cubicBezTo>
                    <a:pt x="343" y="47"/>
                    <a:pt x="311" y="43"/>
                    <a:pt x="280" y="43"/>
                  </a:cubicBezTo>
                  <a:cubicBezTo>
                    <a:pt x="256" y="43"/>
                    <a:pt x="234" y="46"/>
                    <a:pt x="212" y="50"/>
                  </a:cubicBezTo>
                  <a:cubicBezTo>
                    <a:pt x="223" y="39"/>
                    <a:pt x="237" y="29"/>
                    <a:pt x="254" y="22"/>
                  </a:cubicBezTo>
                  <a:close/>
                  <a:moveTo>
                    <a:pt x="499" y="45"/>
                  </a:moveTo>
                  <a:lnTo>
                    <a:pt x="499" y="45"/>
                  </a:lnTo>
                  <a:cubicBezTo>
                    <a:pt x="521" y="56"/>
                    <a:pt x="541" y="69"/>
                    <a:pt x="559" y="84"/>
                  </a:cubicBezTo>
                  <a:cubicBezTo>
                    <a:pt x="557" y="84"/>
                    <a:pt x="555" y="84"/>
                    <a:pt x="553" y="84"/>
                  </a:cubicBezTo>
                  <a:cubicBezTo>
                    <a:pt x="546" y="84"/>
                    <a:pt x="539" y="84"/>
                    <a:pt x="532" y="85"/>
                  </a:cubicBezTo>
                  <a:cubicBezTo>
                    <a:pt x="521" y="74"/>
                    <a:pt x="508" y="64"/>
                    <a:pt x="492" y="56"/>
                  </a:cubicBezTo>
                  <a:cubicBezTo>
                    <a:pt x="478" y="50"/>
                    <a:pt x="464" y="45"/>
                    <a:pt x="450" y="42"/>
                  </a:cubicBezTo>
                  <a:cubicBezTo>
                    <a:pt x="445" y="34"/>
                    <a:pt x="440" y="27"/>
                    <a:pt x="435" y="20"/>
                  </a:cubicBezTo>
                  <a:cubicBezTo>
                    <a:pt x="457" y="26"/>
                    <a:pt x="478" y="35"/>
                    <a:pt x="499" y="45"/>
                  </a:cubicBezTo>
                  <a:close/>
                  <a:moveTo>
                    <a:pt x="490" y="99"/>
                  </a:moveTo>
                  <a:lnTo>
                    <a:pt x="490" y="99"/>
                  </a:lnTo>
                  <a:cubicBezTo>
                    <a:pt x="501" y="97"/>
                    <a:pt x="515" y="95"/>
                    <a:pt x="529" y="94"/>
                  </a:cubicBezTo>
                  <a:cubicBezTo>
                    <a:pt x="545" y="110"/>
                    <a:pt x="555" y="128"/>
                    <a:pt x="556" y="144"/>
                  </a:cubicBezTo>
                  <a:cubicBezTo>
                    <a:pt x="536" y="127"/>
                    <a:pt x="513" y="112"/>
                    <a:pt x="490" y="99"/>
                  </a:cubicBezTo>
                  <a:close/>
                  <a:moveTo>
                    <a:pt x="482" y="106"/>
                  </a:moveTo>
                  <a:lnTo>
                    <a:pt x="482" y="106"/>
                  </a:lnTo>
                  <a:cubicBezTo>
                    <a:pt x="509" y="120"/>
                    <a:pt x="533" y="136"/>
                    <a:pt x="556" y="155"/>
                  </a:cubicBezTo>
                  <a:cubicBezTo>
                    <a:pt x="555" y="158"/>
                    <a:pt x="554" y="161"/>
                    <a:pt x="553" y="163"/>
                  </a:cubicBezTo>
                  <a:cubicBezTo>
                    <a:pt x="548" y="172"/>
                    <a:pt x="540" y="179"/>
                    <a:pt x="528" y="183"/>
                  </a:cubicBezTo>
                  <a:cubicBezTo>
                    <a:pt x="522" y="185"/>
                    <a:pt x="516" y="186"/>
                    <a:pt x="510" y="186"/>
                  </a:cubicBezTo>
                  <a:cubicBezTo>
                    <a:pt x="503" y="159"/>
                    <a:pt x="494" y="132"/>
                    <a:pt x="482" y="106"/>
                  </a:cubicBezTo>
                  <a:close/>
                  <a:moveTo>
                    <a:pt x="471" y="103"/>
                  </a:moveTo>
                  <a:lnTo>
                    <a:pt x="471" y="103"/>
                  </a:lnTo>
                  <a:cubicBezTo>
                    <a:pt x="484" y="130"/>
                    <a:pt x="494" y="158"/>
                    <a:pt x="501" y="187"/>
                  </a:cubicBezTo>
                  <a:cubicBezTo>
                    <a:pt x="480" y="186"/>
                    <a:pt x="458" y="180"/>
                    <a:pt x="436" y="169"/>
                  </a:cubicBezTo>
                  <a:cubicBezTo>
                    <a:pt x="416" y="159"/>
                    <a:pt x="398" y="145"/>
                    <a:pt x="386" y="129"/>
                  </a:cubicBezTo>
                  <a:cubicBezTo>
                    <a:pt x="413" y="118"/>
                    <a:pt x="442" y="109"/>
                    <a:pt x="471" y="103"/>
                  </a:cubicBezTo>
                  <a:close/>
                  <a:moveTo>
                    <a:pt x="456" y="52"/>
                  </a:moveTo>
                  <a:lnTo>
                    <a:pt x="456" y="52"/>
                  </a:lnTo>
                  <a:cubicBezTo>
                    <a:pt x="467" y="55"/>
                    <a:pt x="478" y="59"/>
                    <a:pt x="488" y="64"/>
                  </a:cubicBezTo>
                  <a:cubicBezTo>
                    <a:pt x="500" y="71"/>
                    <a:pt x="511" y="78"/>
                    <a:pt x="521" y="86"/>
                  </a:cubicBezTo>
                  <a:cubicBezTo>
                    <a:pt x="504" y="88"/>
                    <a:pt x="488" y="90"/>
                    <a:pt x="477" y="93"/>
                  </a:cubicBezTo>
                  <a:cubicBezTo>
                    <a:pt x="477" y="93"/>
                    <a:pt x="477" y="92"/>
                    <a:pt x="477" y="92"/>
                  </a:cubicBezTo>
                  <a:cubicBezTo>
                    <a:pt x="471" y="80"/>
                    <a:pt x="464" y="66"/>
                    <a:pt x="456" y="52"/>
                  </a:cubicBezTo>
                  <a:close/>
                  <a:moveTo>
                    <a:pt x="464" y="86"/>
                  </a:moveTo>
                  <a:lnTo>
                    <a:pt x="464" y="86"/>
                  </a:lnTo>
                  <a:cubicBezTo>
                    <a:pt x="438" y="74"/>
                    <a:pt x="412" y="64"/>
                    <a:pt x="385" y="57"/>
                  </a:cubicBezTo>
                  <a:cubicBezTo>
                    <a:pt x="388" y="55"/>
                    <a:pt x="392" y="53"/>
                    <a:pt x="397" y="51"/>
                  </a:cubicBezTo>
                  <a:cubicBezTo>
                    <a:pt x="404" y="49"/>
                    <a:pt x="413" y="48"/>
                    <a:pt x="423" y="48"/>
                  </a:cubicBezTo>
                  <a:cubicBezTo>
                    <a:pt x="430" y="48"/>
                    <a:pt x="437" y="48"/>
                    <a:pt x="445" y="50"/>
                  </a:cubicBezTo>
                  <a:cubicBezTo>
                    <a:pt x="452" y="62"/>
                    <a:pt x="459" y="74"/>
                    <a:pt x="464" y="86"/>
                  </a:cubicBezTo>
                  <a:close/>
                  <a:moveTo>
                    <a:pt x="371" y="103"/>
                  </a:moveTo>
                  <a:lnTo>
                    <a:pt x="371" y="103"/>
                  </a:lnTo>
                  <a:cubicBezTo>
                    <a:pt x="367" y="91"/>
                    <a:pt x="367" y="80"/>
                    <a:pt x="372" y="71"/>
                  </a:cubicBezTo>
                  <a:cubicBezTo>
                    <a:pt x="373" y="69"/>
                    <a:pt x="375" y="67"/>
                    <a:pt x="377" y="64"/>
                  </a:cubicBezTo>
                  <a:cubicBezTo>
                    <a:pt x="406" y="72"/>
                    <a:pt x="435" y="82"/>
                    <a:pt x="463" y="96"/>
                  </a:cubicBezTo>
                  <a:cubicBezTo>
                    <a:pt x="435" y="102"/>
                    <a:pt x="407" y="111"/>
                    <a:pt x="380" y="122"/>
                  </a:cubicBezTo>
                  <a:cubicBezTo>
                    <a:pt x="376" y="116"/>
                    <a:pt x="373" y="110"/>
                    <a:pt x="371" y="103"/>
                  </a:cubicBezTo>
                  <a:close/>
                  <a:moveTo>
                    <a:pt x="362" y="106"/>
                  </a:moveTo>
                  <a:lnTo>
                    <a:pt x="362" y="106"/>
                  </a:lnTo>
                  <a:cubicBezTo>
                    <a:pt x="365" y="113"/>
                    <a:pt x="368" y="119"/>
                    <a:pt x="372" y="126"/>
                  </a:cubicBezTo>
                  <a:cubicBezTo>
                    <a:pt x="320" y="149"/>
                    <a:pt x="272" y="180"/>
                    <a:pt x="232" y="218"/>
                  </a:cubicBezTo>
                  <a:cubicBezTo>
                    <a:pt x="215" y="197"/>
                    <a:pt x="202" y="175"/>
                    <a:pt x="195" y="153"/>
                  </a:cubicBezTo>
                  <a:cubicBezTo>
                    <a:pt x="185" y="123"/>
                    <a:pt x="186" y="94"/>
                    <a:pt x="198" y="70"/>
                  </a:cubicBezTo>
                  <a:cubicBezTo>
                    <a:pt x="200" y="67"/>
                    <a:pt x="202" y="64"/>
                    <a:pt x="204" y="61"/>
                  </a:cubicBezTo>
                  <a:cubicBezTo>
                    <a:pt x="227" y="55"/>
                    <a:pt x="253" y="52"/>
                    <a:pt x="280" y="52"/>
                  </a:cubicBezTo>
                  <a:cubicBezTo>
                    <a:pt x="309" y="52"/>
                    <a:pt x="338" y="56"/>
                    <a:pt x="367" y="62"/>
                  </a:cubicBezTo>
                  <a:cubicBezTo>
                    <a:pt x="366" y="64"/>
                    <a:pt x="365" y="66"/>
                    <a:pt x="364" y="67"/>
                  </a:cubicBezTo>
                  <a:cubicBezTo>
                    <a:pt x="358" y="79"/>
                    <a:pt x="358" y="92"/>
                    <a:pt x="362" y="106"/>
                  </a:cubicBezTo>
                  <a:close/>
                  <a:moveTo>
                    <a:pt x="664" y="229"/>
                  </a:moveTo>
                  <a:lnTo>
                    <a:pt x="664" y="229"/>
                  </a:lnTo>
                  <a:cubicBezTo>
                    <a:pt x="668" y="246"/>
                    <a:pt x="668" y="262"/>
                    <a:pt x="666" y="276"/>
                  </a:cubicBezTo>
                  <a:cubicBezTo>
                    <a:pt x="664" y="272"/>
                    <a:pt x="661" y="267"/>
                    <a:pt x="659" y="263"/>
                  </a:cubicBezTo>
                  <a:lnTo>
                    <a:pt x="656" y="257"/>
                  </a:lnTo>
                  <a:lnTo>
                    <a:pt x="656" y="257"/>
                  </a:lnTo>
                  <a:lnTo>
                    <a:pt x="656" y="257"/>
                  </a:lnTo>
                  <a:lnTo>
                    <a:pt x="655" y="256"/>
                  </a:lnTo>
                  <a:lnTo>
                    <a:pt x="655" y="256"/>
                  </a:lnTo>
                  <a:lnTo>
                    <a:pt x="654" y="254"/>
                  </a:lnTo>
                  <a:cubicBezTo>
                    <a:pt x="632" y="216"/>
                    <a:pt x="602" y="181"/>
                    <a:pt x="565" y="151"/>
                  </a:cubicBezTo>
                  <a:cubicBezTo>
                    <a:pt x="566" y="133"/>
                    <a:pt x="557" y="112"/>
                    <a:pt x="540" y="93"/>
                  </a:cubicBezTo>
                  <a:cubicBezTo>
                    <a:pt x="544" y="93"/>
                    <a:pt x="548" y="93"/>
                    <a:pt x="552" y="93"/>
                  </a:cubicBezTo>
                  <a:cubicBezTo>
                    <a:pt x="559" y="93"/>
                    <a:pt x="566" y="93"/>
                    <a:pt x="571" y="94"/>
                  </a:cubicBezTo>
                  <a:cubicBezTo>
                    <a:pt x="612" y="130"/>
                    <a:pt x="644" y="176"/>
                    <a:pt x="664" y="229"/>
                  </a:cubicBezTo>
                  <a:close/>
                  <a:moveTo>
                    <a:pt x="676" y="269"/>
                  </a:moveTo>
                  <a:lnTo>
                    <a:pt x="676" y="269"/>
                  </a:lnTo>
                  <a:cubicBezTo>
                    <a:pt x="680" y="289"/>
                    <a:pt x="683" y="308"/>
                    <a:pt x="685" y="328"/>
                  </a:cubicBezTo>
                  <a:cubicBezTo>
                    <a:pt x="681" y="316"/>
                    <a:pt x="677" y="303"/>
                    <a:pt x="672" y="290"/>
                  </a:cubicBezTo>
                  <a:cubicBezTo>
                    <a:pt x="674" y="283"/>
                    <a:pt x="675" y="276"/>
                    <a:pt x="676" y="269"/>
                  </a:cubicBezTo>
                  <a:close/>
                  <a:moveTo>
                    <a:pt x="677" y="239"/>
                  </a:moveTo>
                  <a:lnTo>
                    <a:pt x="677" y="239"/>
                  </a:lnTo>
                  <a:cubicBezTo>
                    <a:pt x="647" y="151"/>
                    <a:pt x="586" y="79"/>
                    <a:pt x="503" y="37"/>
                  </a:cubicBezTo>
                  <a:cubicBezTo>
                    <a:pt x="454" y="12"/>
                    <a:pt x="402" y="0"/>
                    <a:pt x="347" y="0"/>
                  </a:cubicBezTo>
                  <a:cubicBezTo>
                    <a:pt x="215" y="0"/>
                    <a:pt x="96" y="73"/>
                    <a:pt x="37" y="191"/>
                  </a:cubicBezTo>
                  <a:cubicBezTo>
                    <a:pt x="16" y="232"/>
                    <a:pt x="4" y="277"/>
                    <a:pt x="1" y="323"/>
                  </a:cubicBezTo>
                  <a:cubicBezTo>
                    <a:pt x="1" y="323"/>
                    <a:pt x="0" y="331"/>
                    <a:pt x="0" y="333"/>
                  </a:cubicBezTo>
                  <a:cubicBezTo>
                    <a:pt x="0" y="336"/>
                    <a:pt x="0" y="338"/>
                    <a:pt x="0" y="340"/>
                  </a:cubicBezTo>
                  <a:lnTo>
                    <a:pt x="0" y="346"/>
                  </a:lnTo>
                  <a:cubicBezTo>
                    <a:pt x="0" y="409"/>
                    <a:pt x="17" y="472"/>
                    <a:pt x="50" y="526"/>
                  </a:cubicBezTo>
                  <a:cubicBezTo>
                    <a:pt x="84" y="582"/>
                    <a:pt x="132" y="628"/>
                    <a:pt x="191" y="657"/>
                  </a:cubicBezTo>
                  <a:cubicBezTo>
                    <a:pt x="240" y="682"/>
                    <a:pt x="292" y="694"/>
                    <a:pt x="347" y="694"/>
                  </a:cubicBezTo>
                  <a:cubicBezTo>
                    <a:pt x="383" y="694"/>
                    <a:pt x="420" y="688"/>
                    <a:pt x="455" y="677"/>
                  </a:cubicBezTo>
                  <a:cubicBezTo>
                    <a:pt x="497" y="663"/>
                    <a:pt x="535" y="642"/>
                    <a:pt x="568" y="615"/>
                  </a:cubicBezTo>
                  <a:lnTo>
                    <a:pt x="568" y="615"/>
                  </a:lnTo>
                  <a:lnTo>
                    <a:pt x="568" y="615"/>
                  </a:lnTo>
                  <a:cubicBezTo>
                    <a:pt x="605" y="584"/>
                    <a:pt x="635" y="547"/>
                    <a:pt x="657" y="503"/>
                  </a:cubicBezTo>
                  <a:cubicBezTo>
                    <a:pt x="671" y="476"/>
                    <a:pt x="681" y="447"/>
                    <a:pt x="687" y="418"/>
                  </a:cubicBezTo>
                  <a:cubicBezTo>
                    <a:pt x="687" y="417"/>
                    <a:pt x="687" y="416"/>
                    <a:pt x="687" y="415"/>
                  </a:cubicBezTo>
                  <a:lnTo>
                    <a:pt x="688" y="413"/>
                  </a:lnTo>
                  <a:lnTo>
                    <a:pt x="688" y="413"/>
                  </a:lnTo>
                  <a:cubicBezTo>
                    <a:pt x="699" y="356"/>
                    <a:pt x="695" y="296"/>
                    <a:pt x="677" y="239"/>
                  </a:cubicBezTo>
                  <a:close/>
                </a:path>
              </a:pathLst>
            </a:custGeom>
            <a:solidFill>
              <a:srgbClr val="2B5CA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78" name="Freeform 266"/>
            <p:cNvSpPr>
              <a:spLocks noEditPoints="1"/>
            </p:cNvSpPr>
            <p:nvPr/>
          </p:nvSpPr>
          <p:spPr bwMode="auto">
            <a:xfrm>
              <a:off x="5486" y="3257"/>
              <a:ext cx="568" cy="567"/>
            </a:xfrm>
            <a:custGeom>
              <a:avLst/>
              <a:gdLst>
                <a:gd name="T0" fmla="*/ 364 w 728"/>
                <a:gd name="T1" fmla="*/ 30 h 728"/>
                <a:gd name="T2" fmla="*/ 364 w 728"/>
                <a:gd name="T3" fmla="*/ 30 h 728"/>
                <a:gd name="T4" fmla="*/ 31 w 728"/>
                <a:gd name="T5" fmla="*/ 364 h 728"/>
                <a:gd name="T6" fmla="*/ 364 w 728"/>
                <a:gd name="T7" fmla="*/ 698 h 728"/>
                <a:gd name="T8" fmla="*/ 698 w 728"/>
                <a:gd name="T9" fmla="*/ 364 h 728"/>
                <a:gd name="T10" fmla="*/ 364 w 728"/>
                <a:gd name="T11" fmla="*/ 30 h 728"/>
                <a:gd name="T12" fmla="*/ 364 w 728"/>
                <a:gd name="T13" fmla="*/ 728 h 728"/>
                <a:gd name="T14" fmla="*/ 364 w 728"/>
                <a:gd name="T15" fmla="*/ 728 h 728"/>
                <a:gd name="T16" fmla="*/ 0 w 728"/>
                <a:gd name="T17" fmla="*/ 364 h 728"/>
                <a:gd name="T18" fmla="*/ 364 w 728"/>
                <a:gd name="T19" fmla="*/ 0 h 728"/>
                <a:gd name="T20" fmla="*/ 728 w 728"/>
                <a:gd name="T21" fmla="*/ 364 h 728"/>
                <a:gd name="T22" fmla="*/ 364 w 728"/>
                <a:gd name="T23" fmla="*/ 728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8" h="728">
                  <a:moveTo>
                    <a:pt x="364" y="30"/>
                  </a:moveTo>
                  <a:lnTo>
                    <a:pt x="364" y="30"/>
                  </a:lnTo>
                  <a:cubicBezTo>
                    <a:pt x="180" y="30"/>
                    <a:pt x="31" y="180"/>
                    <a:pt x="31" y="364"/>
                  </a:cubicBezTo>
                  <a:cubicBezTo>
                    <a:pt x="31" y="548"/>
                    <a:pt x="180" y="698"/>
                    <a:pt x="364" y="698"/>
                  </a:cubicBezTo>
                  <a:cubicBezTo>
                    <a:pt x="549" y="698"/>
                    <a:pt x="698" y="548"/>
                    <a:pt x="698" y="364"/>
                  </a:cubicBezTo>
                  <a:cubicBezTo>
                    <a:pt x="698" y="180"/>
                    <a:pt x="549" y="30"/>
                    <a:pt x="364" y="30"/>
                  </a:cubicBezTo>
                  <a:close/>
                  <a:moveTo>
                    <a:pt x="364" y="728"/>
                  </a:moveTo>
                  <a:lnTo>
                    <a:pt x="364" y="728"/>
                  </a:lnTo>
                  <a:cubicBezTo>
                    <a:pt x="164" y="728"/>
                    <a:pt x="0" y="565"/>
                    <a:pt x="0" y="364"/>
                  </a:cubicBezTo>
                  <a:cubicBezTo>
                    <a:pt x="0" y="163"/>
                    <a:pt x="164" y="0"/>
                    <a:pt x="364" y="0"/>
                  </a:cubicBezTo>
                  <a:cubicBezTo>
                    <a:pt x="565" y="0"/>
                    <a:pt x="728" y="163"/>
                    <a:pt x="728" y="364"/>
                  </a:cubicBezTo>
                  <a:cubicBezTo>
                    <a:pt x="728" y="565"/>
                    <a:pt x="565" y="728"/>
                    <a:pt x="364" y="728"/>
                  </a:cubicBezTo>
                  <a:close/>
                </a:path>
              </a:pathLst>
            </a:custGeom>
            <a:solidFill>
              <a:srgbClr val="2B5CA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grpSp>
      <p:sp>
        <p:nvSpPr>
          <p:cNvPr id="279" name="Rectangle 278"/>
          <p:cNvSpPr/>
          <p:nvPr/>
        </p:nvSpPr>
        <p:spPr>
          <a:xfrm>
            <a:off x="2541658" y="2192306"/>
            <a:ext cx="2203358" cy="707886"/>
          </a:xfrm>
          <a:prstGeom prst="rect">
            <a:avLst/>
          </a:prstGeom>
        </p:spPr>
        <p:txBody>
          <a:bodyPr wrap="square">
            <a:spAutoFit/>
          </a:bodyPr>
          <a:lstStyle/>
          <a:p>
            <a:r>
              <a:rPr lang="en-NZ" sz="1000" dirty="0" smtClean="0">
                <a:latin typeface="Arial Black" pitchFamily="34" charset="0"/>
              </a:rPr>
              <a:t>Promote and foster access to and increased use of telecommunication technologies</a:t>
            </a:r>
            <a:endParaRPr lang="en-NZ" sz="1000" dirty="0">
              <a:latin typeface="Arial Black" pitchFamily="34" charset="0"/>
            </a:endParaRPr>
          </a:p>
        </p:txBody>
      </p:sp>
      <p:sp>
        <p:nvSpPr>
          <p:cNvPr id="280" name="TextBox 279"/>
          <p:cNvSpPr txBox="1"/>
          <p:nvPr/>
        </p:nvSpPr>
        <p:spPr>
          <a:xfrm>
            <a:off x="2579899" y="2941942"/>
            <a:ext cx="1782390" cy="1046440"/>
          </a:xfrm>
          <a:prstGeom prst="rect">
            <a:avLst/>
          </a:prstGeom>
          <a:noFill/>
        </p:spPr>
        <p:txBody>
          <a:bodyPr wrap="square" rtlCol="0">
            <a:spAutoFit/>
          </a:bodyPr>
          <a:lstStyle/>
          <a:p>
            <a:r>
              <a:rPr lang="en-NZ" sz="1200" b="1" dirty="0" smtClean="0">
                <a:latin typeface="Arial Black" pitchFamily="34" charset="0"/>
              </a:rPr>
              <a:t>INCLUSIVENESS</a:t>
            </a:r>
          </a:p>
          <a:p>
            <a:r>
              <a:rPr lang="en-NZ" sz="1000" dirty="0" smtClean="0">
                <a:latin typeface="Arial Black" pitchFamily="34" charset="0"/>
              </a:rPr>
              <a:t>Promote the availability of new telecommunications technologies to all</a:t>
            </a:r>
          </a:p>
          <a:p>
            <a:endParaRPr lang="en-NZ" sz="1000" dirty="0"/>
          </a:p>
        </p:txBody>
      </p:sp>
      <p:sp>
        <p:nvSpPr>
          <p:cNvPr id="281" name="TextBox 280"/>
          <p:cNvSpPr txBox="1"/>
          <p:nvPr/>
        </p:nvSpPr>
        <p:spPr>
          <a:xfrm>
            <a:off x="2639244" y="3982946"/>
            <a:ext cx="1788740" cy="1200329"/>
          </a:xfrm>
          <a:prstGeom prst="rect">
            <a:avLst/>
          </a:prstGeom>
          <a:noFill/>
        </p:spPr>
        <p:txBody>
          <a:bodyPr wrap="square" rtlCol="0">
            <a:spAutoFit/>
          </a:bodyPr>
          <a:lstStyle/>
          <a:p>
            <a:r>
              <a:rPr lang="en-NZ" sz="1200" dirty="0" smtClean="0">
                <a:latin typeface="Arial Black" pitchFamily="34" charset="0"/>
              </a:rPr>
              <a:t>AWARENESS</a:t>
            </a:r>
          </a:p>
          <a:p>
            <a:r>
              <a:rPr lang="en-NZ" sz="1000" dirty="0" smtClean="0">
                <a:latin typeface="Arial Black" pitchFamily="34" charset="0"/>
              </a:rPr>
              <a:t>Cooperate in limiting adverse effects from telecommunications equipment and services </a:t>
            </a:r>
          </a:p>
          <a:p>
            <a:endParaRPr lang="en-NZ" sz="1000" dirty="0">
              <a:latin typeface="Arial Black" pitchFamily="34" charset="0"/>
            </a:endParaRPr>
          </a:p>
        </p:txBody>
      </p:sp>
      <p:sp>
        <p:nvSpPr>
          <p:cNvPr id="283" name="TextBox 282"/>
          <p:cNvSpPr txBox="1"/>
          <p:nvPr/>
        </p:nvSpPr>
        <p:spPr>
          <a:xfrm>
            <a:off x="2624956" y="5183275"/>
            <a:ext cx="1666949" cy="861774"/>
          </a:xfrm>
          <a:prstGeom prst="rect">
            <a:avLst/>
          </a:prstGeom>
          <a:noFill/>
        </p:spPr>
        <p:txBody>
          <a:bodyPr wrap="square" rtlCol="0">
            <a:spAutoFit/>
          </a:bodyPr>
          <a:lstStyle/>
          <a:p>
            <a:r>
              <a:rPr lang="en-NZ" sz="1000" dirty="0" smtClean="0">
                <a:latin typeface="Arial Black" pitchFamily="34" charset="0"/>
              </a:rPr>
              <a:t>RESPONSIVENESS</a:t>
            </a:r>
          </a:p>
          <a:p>
            <a:r>
              <a:rPr lang="en-NZ" sz="1000" dirty="0">
                <a:latin typeface="Arial Black" pitchFamily="34" charset="0"/>
              </a:rPr>
              <a:t>R</a:t>
            </a:r>
            <a:r>
              <a:rPr lang="en-NZ" sz="1000" dirty="0" smtClean="0">
                <a:latin typeface="Arial Black" pitchFamily="34" charset="0"/>
              </a:rPr>
              <a:t>espond innovatively to the changing telecommunication environment</a:t>
            </a:r>
            <a:endParaRPr lang="en-NZ" sz="1000" dirty="0">
              <a:latin typeface="Arial Black" pitchFamily="34" charset="0"/>
            </a:endParaRPr>
          </a:p>
        </p:txBody>
      </p:sp>
    </p:spTree>
    <p:extLst>
      <p:ext uri="{BB962C8B-B14F-4D97-AF65-F5344CB8AC3E}">
        <p14:creationId xmlns:p14="http://schemas.microsoft.com/office/powerpoint/2010/main" val="3792295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Placeholder 1"/>
          <p:cNvSpPr txBox="1">
            <a:spLocks/>
          </p:cNvSpPr>
          <p:nvPr/>
        </p:nvSpPr>
        <p:spPr>
          <a:xfrm>
            <a:off x="285750" y="0"/>
            <a:ext cx="8459648" cy="481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chemeClr val="tx2"/>
                </a:solidFill>
              </a:rPr>
              <a:t>Sector and Intersectoral Objectives/Outcomes</a:t>
            </a:r>
            <a:endParaRPr lang="en-US" sz="2800" b="1" dirty="0">
              <a:solidFill>
                <a:schemeClr val="tx2"/>
              </a:solidFill>
            </a:endParaRPr>
          </a:p>
        </p:txBody>
      </p:sp>
      <p:sp>
        <p:nvSpPr>
          <p:cNvPr id="6" name="Slide Number Placeholder 1"/>
          <p:cNvSpPr>
            <a:spLocks noGrp="1"/>
          </p:cNvSpPr>
          <p:nvPr>
            <p:ph type="sldNum" sz="quarter" idx="12"/>
          </p:nvPr>
        </p:nvSpPr>
        <p:spPr>
          <a:xfrm>
            <a:off x="0" y="6492875"/>
            <a:ext cx="457200" cy="365125"/>
          </a:xfrm>
        </p:spPr>
        <p:txBody>
          <a:bodyPr/>
          <a:lstStyle/>
          <a:p>
            <a:fld id="{B5C5DDCB-9823-1E40-A2BE-889ABA336D22}" type="slidenum">
              <a:rPr lang="en-US" smtClean="0"/>
              <a:t>8</a:t>
            </a:fld>
            <a:endParaRPr lang="en-US"/>
          </a:p>
        </p:txBody>
      </p:sp>
      <p:sp>
        <p:nvSpPr>
          <p:cNvPr id="7" name="Rectangle 6"/>
          <p:cNvSpPr/>
          <p:nvPr/>
        </p:nvSpPr>
        <p:spPr>
          <a:xfrm>
            <a:off x="107504" y="6169152"/>
            <a:ext cx="2477200" cy="32372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aphicFrame>
        <p:nvGraphicFramePr>
          <p:cNvPr id="8" name="Content Placeholder 5"/>
          <p:cNvGraphicFramePr>
            <a:graphicFrameLocks/>
          </p:cNvGraphicFramePr>
          <p:nvPr>
            <p:extLst>
              <p:ext uri="{D42A27DB-BD31-4B8C-83A1-F6EECF244321}">
                <p14:modId xmlns:p14="http://schemas.microsoft.com/office/powerpoint/2010/main" val="1831962527"/>
              </p:ext>
            </p:extLst>
          </p:nvPr>
        </p:nvGraphicFramePr>
        <p:xfrm>
          <a:off x="0" y="481883"/>
          <a:ext cx="9147212" cy="6469772"/>
        </p:xfrm>
        <a:graphic>
          <a:graphicData uri="http://schemas.openxmlformats.org/drawingml/2006/table">
            <a:tbl>
              <a:tblPr firstRow="1" firstCol="1" bandRow="1">
                <a:tableStyleId>{5C22544A-7EE6-4342-B048-85BDC9FD1C3A}</a:tableStyleId>
              </a:tblPr>
              <a:tblGrid>
                <a:gridCol w="323528"/>
                <a:gridCol w="5400600"/>
                <a:gridCol w="648072"/>
                <a:gridCol w="144016"/>
                <a:gridCol w="792088"/>
                <a:gridCol w="1008112"/>
                <a:gridCol w="830796"/>
              </a:tblGrid>
              <a:tr h="382974">
                <a:tc gridSpan="2">
                  <a:txBody>
                    <a:bodyPr/>
                    <a:lstStyle/>
                    <a:p>
                      <a:pPr algn="ctr">
                        <a:lnSpc>
                          <a:spcPct val="100000"/>
                        </a:lnSpc>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anchor="ctr"/>
                </a:tc>
                <a:tc hMerge="1">
                  <a:txBody>
                    <a:bodyPr/>
                    <a:lstStyle/>
                    <a:p>
                      <a:pPr algn="ctr">
                        <a:lnSpc>
                          <a:spcPct val="100000"/>
                        </a:lnSpc>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anchor="ctr"/>
                </a:tc>
                <a:tc>
                  <a:txBody>
                    <a:bodyPr/>
                    <a:lstStyle/>
                    <a:p>
                      <a:pPr algn="ctr">
                        <a:lnSpc>
                          <a:spcPct val="80000"/>
                        </a:lnSpc>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Goal</a:t>
                      </a:r>
                      <a:r>
                        <a:rPr lang="en-US" sz="1100" baseline="0" dirty="0" smtClean="0">
                          <a:effectLst/>
                          <a:latin typeface="Calibri" panose="020F0502020204030204" pitchFamily="34" charset="0"/>
                          <a:ea typeface="Calibri" panose="020F0502020204030204" pitchFamily="34" charset="0"/>
                          <a:cs typeface="Times New Roman" panose="02020603050405020304" pitchFamily="18" charset="0"/>
                        </a:rPr>
                        <a:t> 1: Growth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anchor="ctr"/>
                </a:tc>
                <a:tc gridSpan="2">
                  <a:txBody>
                    <a:bodyPr/>
                    <a:lstStyle/>
                    <a:p>
                      <a:pPr algn="ctr">
                        <a:lnSpc>
                          <a:spcPct val="80000"/>
                        </a:lnSpc>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Goal</a:t>
                      </a:r>
                      <a:r>
                        <a:rPr lang="en-US" sz="1100" baseline="0" dirty="0" smtClean="0">
                          <a:effectLst/>
                          <a:latin typeface="Calibri" panose="020F0502020204030204" pitchFamily="34" charset="0"/>
                          <a:ea typeface="Calibri" panose="020F0502020204030204" pitchFamily="34" charset="0"/>
                          <a:cs typeface="Times New Roman" panose="02020603050405020304" pitchFamily="18" charset="0"/>
                        </a:rPr>
                        <a:t> 2: Inclusiveness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anchor="ctr"/>
                </a:tc>
                <a:tc hMerge="1">
                  <a:txBody>
                    <a:bodyPr/>
                    <a:lstStyle/>
                    <a:p>
                      <a:pPr algn="ctr">
                        <a:lnSpc>
                          <a:spcPct val="80000"/>
                        </a:lnSpc>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anchor="ctr"/>
                </a:tc>
                <a:tc>
                  <a:txBody>
                    <a:bodyPr/>
                    <a:lstStyle/>
                    <a:p>
                      <a:pPr algn="ctr">
                        <a:lnSpc>
                          <a:spcPct val="80000"/>
                        </a:lnSpc>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Goal 3: Sustainability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anchor="ctr"/>
                </a:tc>
                <a:tc>
                  <a:txBody>
                    <a:bodyPr/>
                    <a:lstStyle/>
                    <a:p>
                      <a:pPr algn="ctr">
                        <a:lnSpc>
                          <a:spcPct val="80000"/>
                        </a:lnSpc>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Goal 4: Innovation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anchor="ctr"/>
                </a:tc>
              </a:tr>
              <a:tr h="230162">
                <a:tc>
                  <a:txBody>
                    <a:bodyPr/>
                    <a:lstStyle/>
                    <a:p>
                      <a:pPr marL="0" marR="0" lvl="0" indent="0" algn="ctr" defTabSz="914400" rtl="0" eaLnBrk="1" fontAlgn="auto" latinLnBrk="0" hangingPunct="1">
                        <a:lnSpc>
                          <a:spcPct val="90000"/>
                        </a:lnSpc>
                        <a:spcBef>
                          <a:spcPts val="300"/>
                        </a:spcBef>
                        <a:spcAft>
                          <a:spcPts val="0"/>
                        </a:spcAft>
                        <a:buClrTx/>
                        <a:buSzTx/>
                        <a:buFontTx/>
                        <a:buNone/>
                        <a:tabLst/>
                        <a:defRPr/>
                      </a:pPr>
                      <a:endParaRPr lang="en-US" sz="1100" i="1" dirty="0" smtClean="0">
                        <a:effectLst/>
                        <a:latin typeface="+mn-lt"/>
                      </a:endParaRPr>
                    </a:p>
                  </a:txBody>
                  <a:tcPr marL="45534" marR="45534" marT="0" marB="0" vert="vert270" anchor="ctr"/>
                </a:tc>
                <a:tc>
                  <a:txBody>
                    <a:bodyPr/>
                    <a:lstStyle/>
                    <a:p>
                      <a:pPr marL="0" marR="0" lvl="0" indent="0" algn="ctr" defTabSz="914400" rtl="0" eaLnBrk="1" fontAlgn="auto" latinLnBrk="0" hangingPunct="1">
                        <a:lnSpc>
                          <a:spcPct val="90000"/>
                        </a:lnSpc>
                        <a:spcBef>
                          <a:spcPts val="300"/>
                        </a:spcBef>
                        <a:spcAft>
                          <a:spcPts val="0"/>
                        </a:spcAft>
                        <a:buClrTx/>
                        <a:buSzTx/>
                        <a:buFontTx/>
                        <a:buNone/>
                        <a:tabLst/>
                        <a:defRPr/>
                      </a:pPr>
                      <a:r>
                        <a:rPr lang="en-US" sz="1100" b="1" i="0" dirty="0" smtClean="0">
                          <a:solidFill>
                            <a:schemeClr val="bg1"/>
                          </a:solidFill>
                          <a:effectLst/>
                          <a:latin typeface="+mn-lt"/>
                        </a:rPr>
                        <a:t>Governance:</a:t>
                      </a:r>
                      <a:r>
                        <a:rPr lang="en-US" sz="1100" b="1" i="0" baseline="0" dirty="0" smtClean="0">
                          <a:solidFill>
                            <a:schemeClr val="bg1"/>
                          </a:solidFill>
                          <a:effectLst/>
                          <a:latin typeface="+mn-lt"/>
                        </a:rPr>
                        <a:t> </a:t>
                      </a:r>
                      <a:r>
                        <a:rPr lang="en-US" sz="1100" b="1" i="0" dirty="0" smtClean="0">
                          <a:solidFill>
                            <a:schemeClr val="bg1"/>
                          </a:solidFill>
                          <a:effectLst/>
                          <a:latin typeface="+mn-lt"/>
                        </a:rPr>
                        <a:t>PP, Council, World conferences and assemblies</a:t>
                      </a:r>
                    </a:p>
                  </a:txBody>
                  <a:tcPr marL="72000" marR="72000" marT="36000" marB="36000" anchor="ctr">
                    <a:solidFill>
                      <a:schemeClr val="accent1"/>
                    </a:solidFill>
                  </a:tcPr>
                </a:tc>
                <a:tc gridSpan="5">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i="1" kern="1200" dirty="0" smtClean="0">
                        <a:solidFill>
                          <a:schemeClr val="dk1"/>
                        </a:solidFill>
                        <a:effectLst/>
                        <a:latin typeface="+mn-lt"/>
                        <a:ea typeface="+mn-ea"/>
                        <a:cs typeface="+mn-cs"/>
                      </a:endParaRPr>
                    </a:p>
                  </a:txBody>
                  <a:tcPr marL="72000" marR="72000" marT="36000" marB="36000" anchor="ctr">
                    <a:solidFill>
                      <a:schemeClr val="accent1"/>
                    </a:solidFill>
                  </a:tcPr>
                </a:tc>
                <a:tc hMerge="1">
                  <a:txBody>
                    <a:bodyPr/>
                    <a:lstStyle/>
                    <a:p>
                      <a:endParaRPr lang="en-US"/>
                    </a:p>
                  </a:txBody>
                  <a:tcPr/>
                </a:tc>
                <a:tc hMerge="1">
                  <a:txBody>
                    <a:bodyPr/>
                    <a:lstStyle/>
                    <a:p>
                      <a:endParaRPr lang="en-US" dirty="0"/>
                    </a:p>
                  </a:txBody>
                  <a:tcPr marL="72000" marR="72000" marT="36000" marB="36000"/>
                </a:tc>
                <a:tc hMerge="1">
                  <a:txBody>
                    <a:bodyPr/>
                    <a:lstStyle/>
                    <a:p>
                      <a:endParaRPr lang="en-US" dirty="0"/>
                    </a:p>
                  </a:txBody>
                  <a:tcPr marL="72000" marR="72000" marT="36000" marB="36000"/>
                </a:tc>
                <a:tc hMerge="1">
                  <a:txBody>
                    <a:bodyPr/>
                    <a:lstStyle/>
                    <a:p>
                      <a:endParaRPr lang="en-US" dirty="0"/>
                    </a:p>
                  </a:txBody>
                  <a:tcPr marL="72000" marR="72000" marT="36000" marB="36000"/>
                </a:tc>
              </a:tr>
              <a:tr h="525671">
                <a:tc rowSpan="13">
                  <a:txBody>
                    <a:bodyPr/>
                    <a:lstStyle/>
                    <a:p>
                      <a:pPr marL="0" lvl="0" indent="0" algn="ctr">
                        <a:lnSpc>
                          <a:spcPct val="70000"/>
                        </a:lnSpc>
                        <a:spcAft>
                          <a:spcPts val="0"/>
                        </a:spcAft>
                        <a:buFont typeface="Calibri" panose="020F0502020204030204" pitchFamily="34" charset="0"/>
                        <a:buNone/>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Objectives</a:t>
                      </a:r>
                      <a:r>
                        <a:rPr lang="en-US" sz="1100" b="1" baseline="0" dirty="0" smtClean="0">
                          <a:effectLst/>
                          <a:latin typeface="Calibri" panose="020F0502020204030204" pitchFamily="34" charset="0"/>
                          <a:ea typeface="Calibri" panose="020F0502020204030204" pitchFamily="34" charset="0"/>
                          <a:cs typeface="Times New Roman" panose="02020603050405020304" pitchFamily="18" charset="0"/>
                        </a:rPr>
                        <a:t> / Outcomes</a:t>
                      </a:r>
                      <a:endParaRPr kumimoji="0" lang="en-US" sz="11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vert="vert270" anchor="ct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dk1"/>
                          </a:solidFill>
                          <a:effectLst/>
                          <a:latin typeface="+mn-lt"/>
                          <a:ea typeface="+mn-ea"/>
                          <a:cs typeface="+mn-cs"/>
                        </a:rPr>
                        <a:t>Foster global standards, interoperability and improved performance of equipment, and networks</a:t>
                      </a:r>
                      <a:r>
                        <a:rPr kumimoji="0" lang="en-US" sz="1100" kern="1200" baseline="0" dirty="0" smtClean="0">
                          <a:solidFill>
                            <a:schemeClr val="dk1"/>
                          </a:solidFill>
                          <a:effectLst/>
                          <a:latin typeface="+mn-lt"/>
                          <a:ea typeface="+mn-ea"/>
                          <a:cs typeface="+mn-cs"/>
                        </a:rPr>
                        <a:t> </a:t>
                      </a:r>
                      <a:r>
                        <a:rPr kumimoji="0" lang="en-US" sz="1100" kern="1200" dirty="0" smtClean="0">
                          <a:solidFill>
                            <a:schemeClr val="dk1"/>
                          </a:solidFill>
                          <a:effectLst/>
                          <a:latin typeface="+mn-lt"/>
                          <a:ea typeface="+mn-ea"/>
                          <a:cs typeface="+mn-cs"/>
                        </a:rPr>
                        <a:t>(ITU-T) / Provide for worldwide connectivity and interoperability, improved performance, quality and affordability of service and overall system economy in radiocommunications (ITU-R)</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1"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1" i="0" kern="1200" dirty="0">
                        <a:solidFill>
                          <a:schemeClr val="dk1"/>
                        </a:solidFill>
                        <a:effectLst/>
                        <a:latin typeface="+mn-lt"/>
                        <a:ea typeface="+mn-ea"/>
                        <a:cs typeface="+mn-cs"/>
                      </a:endParaRPr>
                    </a:p>
                  </a:txBody>
                  <a:tcPr marL="72000" marR="72000" marT="36000" marB="36000"/>
                </a:tc>
              </a:tr>
              <a:tr h="525671">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dk1"/>
                          </a:solidFill>
                          <a:effectLst/>
                          <a:latin typeface="+mn-lt"/>
                          <a:ea typeface="+mn-ea"/>
                          <a:cs typeface="+mn-cs"/>
                        </a:rPr>
                        <a:t>Meet, in a rational, equitable, efficient and economical way, the ITU membership requirements for radio-frequency spectrum and satellite-orbit </a:t>
                      </a:r>
                      <a:r>
                        <a:rPr kumimoji="0" lang="en-US" sz="1100" kern="1200" dirty="0" smtClean="0">
                          <a:solidFill>
                            <a:srgbClr val="FF0000"/>
                          </a:solidFill>
                          <a:effectLst/>
                          <a:latin typeface="+mn-lt"/>
                          <a:ea typeface="+mn-ea"/>
                          <a:cs typeface="+mn-cs"/>
                        </a:rPr>
                        <a:t>resources in ways that facilitate</a:t>
                      </a:r>
                      <a:r>
                        <a:rPr kumimoji="0" lang="en-US" sz="1100" kern="1200" baseline="0" dirty="0" smtClean="0">
                          <a:solidFill>
                            <a:srgbClr val="FF0000"/>
                          </a:solidFill>
                          <a:effectLst/>
                          <a:latin typeface="+mn-lt"/>
                          <a:ea typeface="+mn-ea"/>
                          <a:cs typeface="+mn-cs"/>
                        </a:rPr>
                        <a:t> </a:t>
                      </a:r>
                      <a:r>
                        <a:rPr kumimoji="0" lang="en-US" sz="1100" kern="1200" dirty="0" smtClean="0">
                          <a:solidFill>
                            <a:schemeClr val="dk1"/>
                          </a:solidFill>
                          <a:effectLst/>
                          <a:latin typeface="+mn-lt"/>
                          <a:ea typeface="+mn-ea"/>
                          <a:cs typeface="+mn-cs"/>
                        </a:rPr>
                        <a:t>operations of radiocommunication systems free of harmful interference (ITU-R) / Ensure</a:t>
                      </a:r>
                      <a:r>
                        <a:rPr kumimoji="0" lang="en-US" sz="1100" kern="1200" baseline="0" dirty="0" smtClean="0">
                          <a:solidFill>
                            <a:schemeClr val="dk1"/>
                          </a:solidFill>
                          <a:effectLst/>
                          <a:latin typeface="+mn-lt"/>
                          <a:ea typeface="+mn-ea"/>
                          <a:cs typeface="+mn-cs"/>
                        </a:rPr>
                        <a:t> e</a:t>
                      </a:r>
                      <a:r>
                        <a:rPr kumimoji="0" lang="en-US" sz="1100" kern="1200" dirty="0" smtClean="0">
                          <a:solidFill>
                            <a:schemeClr val="dk1"/>
                          </a:solidFill>
                          <a:effectLst/>
                          <a:latin typeface="+mn-lt"/>
                          <a:ea typeface="+mn-ea"/>
                          <a:cs typeface="+mn-cs"/>
                        </a:rPr>
                        <a:t>quitable, economic and efficient allocation of numbering </a:t>
                      </a:r>
                      <a:r>
                        <a:rPr kumimoji="0" lang="en-US" sz="1100" kern="1200" dirty="0" smtClean="0">
                          <a:solidFill>
                            <a:srgbClr val="FF0000"/>
                          </a:solidFill>
                          <a:effectLst/>
                          <a:latin typeface="+mn-lt"/>
                          <a:ea typeface="+mn-ea"/>
                          <a:cs typeface="+mn-cs"/>
                        </a:rPr>
                        <a:t>and </a:t>
                      </a:r>
                      <a:r>
                        <a:rPr kumimoji="0" lang="en-US" sz="1100" kern="1200" dirty="0" smtClean="0">
                          <a:solidFill>
                            <a:schemeClr val="dk1"/>
                          </a:solidFill>
                          <a:effectLst/>
                          <a:latin typeface="+mn-lt"/>
                          <a:ea typeface="+mn-ea"/>
                          <a:cs typeface="+mn-cs"/>
                        </a:rPr>
                        <a:t>identification resources (ITU-T)</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smtClean="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220201">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dk1"/>
                          </a:solidFill>
                          <a:effectLst/>
                          <a:latin typeface="+mn-lt"/>
                          <a:ea typeface="+mn-ea"/>
                          <a:cs typeface="+mn-cs"/>
                        </a:rPr>
                        <a:t>Create an enabling environment conducive to telecommunication development and to foster the deployment of telecommunication networks (ITU-D)</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smtClean="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378092">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i="0" kern="1200" dirty="0" smtClean="0">
                          <a:solidFill>
                            <a:schemeClr val="dk1"/>
                          </a:solidFill>
                          <a:effectLst/>
                          <a:latin typeface="+mn-lt"/>
                          <a:ea typeface="+mn-ea"/>
                          <a:cs typeface="+mn-cs"/>
                        </a:rPr>
                        <a:t>Strengthen  climate change adaptation and disaster management efforts through telecommunications (ITU-D)</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smtClean="0">
                        <a:solidFill>
                          <a:schemeClr val="dk1"/>
                        </a:solidFill>
                        <a:effectLst/>
                        <a:latin typeface="+mn-lt"/>
                        <a:ea typeface="+mn-ea"/>
                        <a:cs typeface="+mn-cs"/>
                        <a:sym typeface="Wingdings 2" panose="05020102010507070707" pitchFamily="18" charset="2"/>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371728">
                <a:tc vMerge="1">
                  <a:txBody>
                    <a:bodyPr/>
                    <a:lstStyle/>
                    <a:p>
                      <a:pPr marL="0" lvl="0" indent="0" algn="ctr">
                        <a:lnSpc>
                          <a:spcPct val="70000"/>
                        </a:lnSpc>
                        <a:spcAft>
                          <a:spcPts val="0"/>
                        </a:spcAft>
                        <a:buFont typeface="Calibri" panose="020F0502020204030204" pitchFamily="34" charset="0"/>
                        <a:buNone/>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vert="vert270" anchor="ct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i="0" kern="1200" dirty="0" smtClean="0">
                          <a:solidFill>
                            <a:schemeClr val="dk1"/>
                          </a:solidFill>
                          <a:effectLst/>
                          <a:latin typeface="+mn-lt"/>
                          <a:ea typeface="+mn-ea"/>
                          <a:cs typeface="+mn-cs"/>
                        </a:rPr>
                        <a:t>Enable active participation of developing countries in the definition and adoption of  standards (ITU-T)</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r>
              <a:tr h="125798">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i="0" kern="1200" dirty="0" smtClean="0">
                          <a:solidFill>
                            <a:schemeClr val="dk1"/>
                          </a:solidFill>
                          <a:effectLst/>
                          <a:latin typeface="+mn-lt"/>
                          <a:ea typeface="+mn-ea"/>
                          <a:cs typeface="+mn-cs"/>
                        </a:rPr>
                        <a:t>Foster international cooperation on telecommunications</a:t>
                      </a:r>
                      <a:r>
                        <a:rPr kumimoji="0" lang="en-US" sz="1100" i="0" kern="1200" baseline="0" dirty="0" smtClean="0">
                          <a:solidFill>
                            <a:schemeClr val="dk1"/>
                          </a:solidFill>
                          <a:effectLst/>
                          <a:latin typeface="+mn-lt"/>
                          <a:ea typeface="+mn-ea"/>
                          <a:cs typeface="+mn-cs"/>
                        </a:rPr>
                        <a:t> </a:t>
                      </a:r>
                      <a:r>
                        <a:rPr kumimoji="0" lang="en-US" sz="1100" i="0" kern="1200" dirty="0" smtClean="0">
                          <a:solidFill>
                            <a:schemeClr val="dk1"/>
                          </a:solidFill>
                          <a:effectLst/>
                          <a:latin typeface="+mn-lt"/>
                          <a:ea typeface="+mn-ea"/>
                          <a:cs typeface="+mn-cs"/>
                        </a:rPr>
                        <a:t>development issues (ITU-D)</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255967">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i="0" kern="1200" dirty="0" smtClean="0">
                          <a:solidFill>
                            <a:schemeClr val="dk1"/>
                          </a:solidFill>
                          <a:effectLst/>
                          <a:latin typeface="+mn-lt"/>
                          <a:ea typeface="+mn-ea"/>
                          <a:cs typeface="+mn-cs"/>
                        </a:rPr>
                        <a:t>Build human and institutional capacity, promote digital inclusion and provide concentrated assistance to countries in special need (ITU-D)</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r>
              <a:tr h="0">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i="0" kern="1200" dirty="0" smtClean="0">
                          <a:solidFill>
                            <a:schemeClr val="dk1"/>
                          </a:solidFill>
                          <a:effectLst/>
                          <a:latin typeface="+mn-lt"/>
                          <a:ea typeface="+mn-ea"/>
                          <a:cs typeface="+mn-cs"/>
                        </a:rPr>
                        <a:t>Enhance the roll-out and the safe use of </a:t>
                      </a:r>
                      <a:r>
                        <a:rPr kumimoji="0" lang="en-US" sz="1100" i="0" kern="1200" dirty="0" smtClean="0">
                          <a:solidFill>
                            <a:srgbClr val="FF0000"/>
                          </a:solidFill>
                          <a:effectLst/>
                          <a:latin typeface="+mn-lt"/>
                          <a:ea typeface="+mn-ea"/>
                          <a:cs typeface="+mn-cs"/>
                        </a:rPr>
                        <a:t>telecommunications</a:t>
                      </a:r>
                      <a:r>
                        <a:rPr kumimoji="0" lang="en-US" sz="1100" i="0" kern="1200" baseline="0" dirty="0" smtClean="0">
                          <a:solidFill>
                            <a:schemeClr val="dk1"/>
                          </a:solidFill>
                          <a:effectLst/>
                          <a:latin typeface="+mn-lt"/>
                          <a:ea typeface="+mn-ea"/>
                          <a:cs typeface="+mn-cs"/>
                        </a:rPr>
                        <a:t> </a:t>
                      </a:r>
                      <a:r>
                        <a:rPr kumimoji="0" lang="en-US" sz="1100" i="0" kern="1200" dirty="0" smtClean="0">
                          <a:solidFill>
                            <a:schemeClr val="dk1"/>
                          </a:solidFill>
                          <a:effectLst/>
                          <a:latin typeface="+mn-lt"/>
                          <a:ea typeface="+mn-ea"/>
                          <a:cs typeface="+mn-cs"/>
                        </a:rPr>
                        <a:t>(ITU-D)</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0">
                <a:tc vMerge="1">
                  <a:txBody>
                    <a:bodyPr/>
                    <a:lstStyle/>
                    <a:p>
                      <a:pPr marL="0" marR="0" lvl="0" indent="0" algn="ctr" defTabSz="914400" rtl="0" eaLnBrk="1" fontAlgn="auto" latinLnBrk="0" hangingPunct="1">
                        <a:lnSpc>
                          <a:spcPct val="70000"/>
                        </a:lnSpc>
                        <a:spcBef>
                          <a:spcPts val="0"/>
                        </a:spcBef>
                        <a:spcAft>
                          <a:spcPts val="0"/>
                        </a:spcAft>
                        <a:buClrTx/>
                        <a:buSzTx/>
                        <a:buFont typeface="Calibri" panose="020F0502020204030204" pitchFamily="34" charset="0"/>
                        <a:buNone/>
                        <a:tabLst/>
                        <a:defRPr/>
                      </a:pPr>
                      <a:endParaRPr kumimoji="0" lang="en-US" sz="12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34" marR="45534" marT="0" marB="0" vert="vert270" anchor="ct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dk1"/>
                          </a:solidFill>
                          <a:effectLst/>
                          <a:latin typeface="+mn-lt"/>
                          <a:ea typeface="+mn-ea"/>
                          <a:cs typeface="+mn-cs"/>
                        </a:rPr>
                        <a:t>Attract and foster new ideas (inter-</a:t>
                      </a:r>
                      <a:r>
                        <a:rPr kumimoji="0" lang="en-US" sz="1100" kern="1200" dirty="0" err="1" smtClean="0">
                          <a:solidFill>
                            <a:schemeClr val="dk1"/>
                          </a:solidFill>
                          <a:effectLst/>
                          <a:latin typeface="+mn-lt"/>
                          <a:ea typeface="+mn-ea"/>
                          <a:cs typeface="+mn-cs"/>
                        </a:rPr>
                        <a:t>sectoral</a:t>
                      </a:r>
                      <a:r>
                        <a:rPr kumimoji="0" lang="en-US" sz="1100" kern="1200" dirty="0" smtClean="0">
                          <a:solidFill>
                            <a:schemeClr val="dk1"/>
                          </a:solidFill>
                          <a:effectLst/>
                          <a:latin typeface="+mn-lt"/>
                          <a:ea typeface="+mn-ea"/>
                          <a:cs typeface="+mn-cs"/>
                        </a:rPr>
                        <a:t>)</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131753">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dk1"/>
                          </a:solidFill>
                          <a:effectLst/>
                          <a:latin typeface="+mn-lt"/>
                          <a:ea typeface="+mn-ea"/>
                          <a:cs typeface="+mn-cs"/>
                        </a:rPr>
                        <a:t>Provide a platform for development of</a:t>
                      </a:r>
                      <a:r>
                        <a:rPr kumimoji="0" lang="en-US" sz="1100" kern="1200" baseline="0" dirty="0" smtClean="0">
                          <a:solidFill>
                            <a:schemeClr val="dk1"/>
                          </a:solidFill>
                          <a:effectLst/>
                          <a:latin typeface="+mn-lt"/>
                          <a:ea typeface="+mn-ea"/>
                          <a:cs typeface="+mn-cs"/>
                        </a:rPr>
                        <a:t> </a:t>
                      </a:r>
                      <a:r>
                        <a:rPr kumimoji="0" lang="en-US" sz="1100" kern="1200" dirty="0" smtClean="0">
                          <a:solidFill>
                            <a:schemeClr val="dk1"/>
                          </a:solidFill>
                          <a:effectLst/>
                          <a:latin typeface="+mn-lt"/>
                          <a:ea typeface="+mn-ea"/>
                          <a:cs typeface="+mn-cs"/>
                        </a:rPr>
                        <a:t>ideas and partnerships (inter-</a:t>
                      </a:r>
                      <a:r>
                        <a:rPr kumimoji="0" lang="en-US" sz="1100" kern="1200" dirty="0" err="1" smtClean="0">
                          <a:solidFill>
                            <a:schemeClr val="dk1"/>
                          </a:solidFill>
                          <a:effectLst/>
                          <a:latin typeface="+mn-lt"/>
                          <a:ea typeface="+mn-ea"/>
                          <a:cs typeface="+mn-cs"/>
                        </a:rPr>
                        <a:t>sectoral</a:t>
                      </a:r>
                      <a:r>
                        <a:rPr kumimoji="0" lang="en-US" sz="1100" kern="1200" dirty="0" smtClean="0">
                          <a:solidFill>
                            <a:schemeClr val="dk1"/>
                          </a:solidFill>
                          <a:effectLst/>
                          <a:latin typeface="+mn-lt"/>
                          <a:ea typeface="+mn-ea"/>
                          <a:cs typeface="+mn-cs"/>
                        </a:rPr>
                        <a:t>)</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124901">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dk1"/>
                          </a:solidFill>
                          <a:effectLst/>
                          <a:latin typeface="+mn-lt"/>
                          <a:ea typeface="+mn-ea"/>
                          <a:cs typeface="+mn-cs"/>
                        </a:rPr>
                        <a:t>Ensure emerging trends in </a:t>
                      </a:r>
                      <a:r>
                        <a:rPr kumimoji="0" lang="en-US" sz="1100" kern="1200" dirty="0" smtClean="0">
                          <a:solidFill>
                            <a:srgbClr val="FF0000"/>
                          </a:solidFill>
                          <a:effectLst/>
                          <a:latin typeface="+mn-lt"/>
                          <a:ea typeface="+mn-ea"/>
                          <a:cs typeface="+mn-cs"/>
                        </a:rPr>
                        <a:t>telecommunications environment </a:t>
                      </a:r>
                      <a:r>
                        <a:rPr kumimoji="0" lang="en-US" sz="1100" kern="1200" dirty="0" smtClean="0">
                          <a:solidFill>
                            <a:schemeClr val="dk1"/>
                          </a:solidFill>
                          <a:effectLst/>
                          <a:latin typeface="+mn-lt"/>
                          <a:ea typeface="+mn-ea"/>
                          <a:cs typeface="+mn-cs"/>
                        </a:rPr>
                        <a:t>are identified and analyzed (inter-</a:t>
                      </a:r>
                      <a:r>
                        <a:rPr kumimoji="0" lang="en-US" sz="1100" kern="1200" dirty="0" err="1" smtClean="0">
                          <a:solidFill>
                            <a:schemeClr val="dk1"/>
                          </a:solidFill>
                          <a:effectLst/>
                          <a:latin typeface="+mn-lt"/>
                          <a:ea typeface="+mn-ea"/>
                          <a:cs typeface="+mn-cs"/>
                        </a:rPr>
                        <a:t>sectoral</a:t>
                      </a:r>
                      <a:r>
                        <a:rPr kumimoji="0" lang="en-US" sz="1100" kern="1200" dirty="0" smtClean="0">
                          <a:solidFill>
                            <a:schemeClr val="dk1"/>
                          </a:solidFill>
                          <a:effectLst/>
                          <a:latin typeface="+mn-lt"/>
                          <a:ea typeface="+mn-ea"/>
                          <a:cs typeface="+mn-cs"/>
                        </a:rPr>
                        <a:t>)</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145801">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i="0" kern="1200" dirty="0" smtClean="0">
                          <a:solidFill>
                            <a:schemeClr val="dk1"/>
                          </a:solidFill>
                          <a:effectLst/>
                          <a:latin typeface="+mn-lt"/>
                          <a:ea typeface="+mn-ea"/>
                          <a:cs typeface="+mn-cs"/>
                        </a:rPr>
                        <a:t>Developing responses to strengthen linkage</a:t>
                      </a:r>
                      <a:r>
                        <a:rPr kumimoji="0" lang="en-US" sz="1100" i="0" kern="1200" baseline="0" dirty="0" smtClean="0">
                          <a:solidFill>
                            <a:schemeClr val="dk1"/>
                          </a:solidFill>
                          <a:effectLst/>
                          <a:latin typeface="+mn-lt"/>
                          <a:ea typeface="+mn-ea"/>
                          <a:cs typeface="+mn-cs"/>
                        </a:rPr>
                        <a:t> </a:t>
                      </a:r>
                      <a:r>
                        <a:rPr kumimoji="0" lang="en-US" sz="1100" i="0" kern="1200" dirty="0" smtClean="0">
                          <a:solidFill>
                            <a:schemeClr val="dk1"/>
                          </a:solidFill>
                          <a:effectLst/>
                          <a:latin typeface="+mn-lt"/>
                          <a:ea typeface="+mn-ea"/>
                          <a:cs typeface="+mn-cs"/>
                        </a:rPr>
                        <a:t>between </a:t>
                      </a:r>
                      <a:r>
                        <a:rPr kumimoji="0" lang="en-US" sz="1100" i="0" kern="1200" dirty="0" smtClean="0">
                          <a:solidFill>
                            <a:srgbClr val="FF0000"/>
                          </a:solidFill>
                          <a:effectLst/>
                          <a:latin typeface="+mn-lt"/>
                          <a:ea typeface="+mn-ea"/>
                          <a:cs typeface="+mn-cs"/>
                        </a:rPr>
                        <a:t>telecommunications </a:t>
                      </a:r>
                      <a:r>
                        <a:rPr kumimoji="0" lang="en-US" sz="1100" i="0" kern="1200" dirty="0" smtClean="0">
                          <a:solidFill>
                            <a:schemeClr val="dk1"/>
                          </a:solidFill>
                          <a:effectLst/>
                          <a:latin typeface="+mn-lt"/>
                          <a:ea typeface="+mn-ea"/>
                          <a:cs typeface="+mn-cs"/>
                        </a:rPr>
                        <a:t>development &amp; development</a:t>
                      </a:r>
                      <a:r>
                        <a:rPr kumimoji="0" lang="en-US" sz="1100" i="0" kern="1200" baseline="0" dirty="0" smtClean="0">
                          <a:solidFill>
                            <a:schemeClr val="dk1"/>
                          </a:solidFill>
                          <a:effectLst/>
                          <a:latin typeface="+mn-lt"/>
                          <a:ea typeface="+mn-ea"/>
                          <a:cs typeface="+mn-cs"/>
                        </a:rPr>
                        <a:t> </a:t>
                      </a:r>
                      <a:r>
                        <a:rPr kumimoji="0" lang="en-US" sz="1100" i="0" kern="1200" dirty="0" smtClean="0">
                          <a:solidFill>
                            <a:schemeClr val="dk1"/>
                          </a:solidFill>
                          <a:effectLst/>
                          <a:latin typeface="+mn-lt"/>
                          <a:ea typeface="+mn-ea"/>
                          <a:cs typeface="+mn-cs"/>
                        </a:rPr>
                        <a:t>goals </a:t>
                      </a:r>
                      <a:r>
                        <a:rPr kumimoji="0" lang="en-US" sz="1100" i="0" kern="1200" dirty="0" smtClean="0">
                          <a:solidFill>
                            <a:srgbClr val="FF0000"/>
                          </a:solidFill>
                          <a:effectLst/>
                          <a:latin typeface="+mn-lt"/>
                          <a:ea typeface="+mn-ea"/>
                          <a:cs typeface="+mn-cs"/>
                        </a:rPr>
                        <a:t>outside the ITU </a:t>
                      </a:r>
                      <a:r>
                        <a:rPr kumimoji="0" lang="en-US" sz="1100" i="0" kern="1200" dirty="0" smtClean="0">
                          <a:solidFill>
                            <a:schemeClr val="dk1"/>
                          </a:solidFill>
                          <a:effectLst/>
                          <a:latin typeface="+mn-lt"/>
                          <a:ea typeface="+mn-ea"/>
                          <a:cs typeface="+mn-cs"/>
                        </a:rPr>
                        <a:t>(inter-</a:t>
                      </a:r>
                      <a:r>
                        <a:rPr kumimoji="0" lang="en-US" sz="1100" i="0" kern="1200" dirty="0" err="1" smtClean="0">
                          <a:solidFill>
                            <a:schemeClr val="dk1"/>
                          </a:solidFill>
                          <a:effectLst/>
                          <a:latin typeface="+mn-lt"/>
                          <a:ea typeface="+mn-ea"/>
                          <a:cs typeface="+mn-cs"/>
                        </a:rPr>
                        <a:t>sectoral</a:t>
                      </a:r>
                      <a:r>
                        <a:rPr kumimoji="0" lang="en-US" sz="1100" i="0" kern="1200" dirty="0" smtClean="0">
                          <a:solidFill>
                            <a:schemeClr val="dk1"/>
                          </a:solidFill>
                          <a:effectLst/>
                          <a:latin typeface="+mn-lt"/>
                          <a:ea typeface="+mn-ea"/>
                          <a:cs typeface="+mn-cs"/>
                        </a:rPr>
                        <a:t>)</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161530">
                <a:tc vMerge="1">
                  <a:txBody>
                    <a:bodyPr/>
                    <a:lstStyle/>
                    <a:p>
                      <a:endParaRPr lang="en-US"/>
                    </a:p>
                  </a:txBody>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i="0" kern="1200" dirty="0" smtClean="0">
                          <a:solidFill>
                            <a:schemeClr val="dk1"/>
                          </a:solidFill>
                          <a:effectLst/>
                          <a:latin typeface="+mn-lt"/>
                          <a:ea typeface="+mn-ea"/>
                          <a:cs typeface="+mn-cs"/>
                        </a:rPr>
                        <a:t>Foster an</a:t>
                      </a:r>
                      <a:r>
                        <a:rPr kumimoji="0" lang="en-US" sz="1100" i="0" kern="1200" baseline="0" dirty="0" smtClean="0">
                          <a:solidFill>
                            <a:schemeClr val="dk1"/>
                          </a:solidFill>
                          <a:effectLst/>
                          <a:latin typeface="+mn-lt"/>
                          <a:ea typeface="+mn-ea"/>
                          <a:cs typeface="+mn-cs"/>
                        </a:rPr>
                        <a:t> optimum </a:t>
                      </a:r>
                      <a:r>
                        <a:rPr kumimoji="0" lang="en-US" sz="1100" i="0" kern="1200" dirty="0" smtClean="0">
                          <a:solidFill>
                            <a:schemeClr val="dk1"/>
                          </a:solidFill>
                          <a:effectLst/>
                          <a:latin typeface="+mn-lt"/>
                          <a:ea typeface="+mn-ea"/>
                          <a:cs typeface="+mn-cs"/>
                        </a:rPr>
                        <a:t>ecosystem for cooperation and adequate development of policies and frameworks (inter-</a:t>
                      </a:r>
                      <a:r>
                        <a:rPr kumimoji="0" lang="en-US" sz="1100" i="0" kern="1200" dirty="0" err="1" smtClean="0">
                          <a:solidFill>
                            <a:schemeClr val="dk1"/>
                          </a:solidFill>
                          <a:effectLst/>
                          <a:latin typeface="+mn-lt"/>
                          <a:ea typeface="+mn-ea"/>
                          <a:cs typeface="+mn-cs"/>
                        </a:rPr>
                        <a:t>sectoral</a:t>
                      </a:r>
                      <a:r>
                        <a:rPr kumimoji="0" lang="en-US" sz="1100" i="0" kern="1200" dirty="0" smtClean="0">
                          <a:solidFill>
                            <a:schemeClr val="dk1"/>
                          </a:solidFill>
                          <a:effectLst/>
                          <a:latin typeface="+mn-lt"/>
                          <a:ea typeface="+mn-ea"/>
                          <a:cs typeface="+mn-cs"/>
                        </a:rPr>
                        <a:t>)</a:t>
                      </a:r>
                    </a:p>
                  </a:txBody>
                  <a:tcPr marL="72000" marR="72000" marT="36000" marB="36000"/>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dk1"/>
                          </a:solidFill>
                          <a:effectLst/>
                          <a:latin typeface="+mn-lt"/>
                          <a:ea typeface="+mn-ea"/>
                          <a:cs typeface="+mn-cs"/>
                          <a:sym typeface="Wingdings 2" panose="05020102010507070707" pitchFamily="18" charset="2"/>
                        </a:rPr>
                        <a:t></a:t>
                      </a:r>
                      <a:endParaRPr kumimoji="0" lang="en-US" sz="1100" b="0" i="0" kern="1200" dirty="0">
                        <a:solidFill>
                          <a:schemeClr val="dk1"/>
                        </a:solidFill>
                        <a:effectLst/>
                        <a:latin typeface="+mn-lt"/>
                        <a:ea typeface="+mn-ea"/>
                        <a:cs typeface="+mn-cs"/>
                      </a:endParaRPr>
                    </a:p>
                  </a:txBody>
                  <a:tcPr marL="72000" marR="72000" marT="36000" marB="36000"/>
                </a:tc>
              </a:tr>
              <a:tr h="873058">
                <a:tc>
                  <a:txBody>
                    <a:bodyPr/>
                    <a:lstStyle/>
                    <a:p>
                      <a:pPr marL="0" marR="0" lvl="0" indent="0" algn="ctr" defTabSz="914400" rtl="0" eaLnBrk="1" fontAlgn="auto" latinLnBrk="0" hangingPunct="1">
                        <a:lnSpc>
                          <a:spcPct val="70000"/>
                        </a:lnSpc>
                        <a:spcBef>
                          <a:spcPts val="0"/>
                        </a:spcBef>
                        <a:spcAft>
                          <a:spcPts val="0"/>
                        </a:spcAft>
                        <a:buClrTx/>
                        <a:buSzTx/>
                        <a:buFont typeface="Calibri" panose="020F0502020204030204" pitchFamily="34" charset="0"/>
                        <a:buNone/>
                        <a:tabLst/>
                        <a:defRPr/>
                      </a:pPr>
                      <a:r>
                        <a:rPr kumimoji="0" lang="en-US" sz="11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rPr>
                        <a:t>Enablers</a:t>
                      </a:r>
                    </a:p>
                  </a:txBody>
                  <a:tcPr marL="45534" marR="45534" marT="0" marB="0" vert="vert270" anchor="ctr">
                    <a:solidFill>
                      <a:schemeClr val="accent1"/>
                    </a:solidFill>
                  </a:tcPr>
                </a:tc>
                <a:tc>
                  <a:txBody>
                    <a:bodyPr/>
                    <a:lstStyle/>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bg1"/>
                          </a:solidFill>
                          <a:effectLst/>
                          <a:latin typeface="+mn-lt"/>
                          <a:ea typeface="+mn-ea"/>
                          <a:cs typeface="+mn-cs"/>
                        </a:rPr>
                        <a:t>Ensure efficient and effective use of human, financial and capital resources; work-conducive, safe and secure working environment</a:t>
                      </a:r>
                    </a:p>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bg1"/>
                          </a:solidFill>
                          <a:effectLst/>
                          <a:latin typeface="+mn-lt"/>
                          <a:ea typeface="+mn-ea"/>
                          <a:cs typeface="+mn-cs"/>
                        </a:rPr>
                        <a:t>Ensure efficient and accessible conferences, meetings, documentation, publications and information infrastructures</a:t>
                      </a:r>
                    </a:p>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bg1"/>
                          </a:solidFill>
                          <a:effectLst/>
                          <a:latin typeface="+mn-lt"/>
                          <a:ea typeface="+mn-ea"/>
                          <a:cs typeface="+mn-cs"/>
                        </a:rPr>
                        <a:t>Ensure efficient membership related, protocol and communication services</a:t>
                      </a:r>
                    </a:p>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bg1"/>
                          </a:solidFill>
                          <a:effectLst/>
                          <a:latin typeface="+mn-lt"/>
                          <a:ea typeface="+mn-ea"/>
                          <a:cs typeface="+mn-cs"/>
                        </a:rPr>
                        <a:t>Ensure efficient planning, coordination &amp; execution of the SP and OPs of the Union</a:t>
                      </a:r>
                    </a:p>
                    <a:p>
                      <a:pPr marL="108000" marR="0" lvl="0" indent="-108000" algn="just" defTabSz="914400" rtl="0" eaLnBrk="1" fontAlgn="auto" latinLnBrk="0" hangingPunct="1">
                        <a:lnSpc>
                          <a:spcPct val="80000"/>
                        </a:lnSpc>
                        <a:spcBef>
                          <a:spcPts val="300"/>
                        </a:spcBef>
                        <a:spcAft>
                          <a:spcPts val="0"/>
                        </a:spcAft>
                        <a:buClrTx/>
                        <a:buSzTx/>
                        <a:buFont typeface="Arial" panose="020B0604020202020204" pitchFamily="34" charset="0"/>
                        <a:buChar char="•"/>
                        <a:tabLst/>
                        <a:defRPr/>
                      </a:pPr>
                      <a:r>
                        <a:rPr kumimoji="0" lang="en-US" sz="1100" kern="1200" dirty="0" smtClean="0">
                          <a:solidFill>
                            <a:schemeClr val="bg1"/>
                          </a:solidFill>
                          <a:effectLst/>
                          <a:latin typeface="+mn-lt"/>
                          <a:ea typeface="+mn-ea"/>
                          <a:cs typeface="+mn-cs"/>
                        </a:rPr>
                        <a:t>Ensure effective and efficient  governance of the Organization (internal and external)</a:t>
                      </a:r>
                    </a:p>
                  </a:txBody>
                  <a:tcPr marL="45534" marR="45534" marT="36000" marB="36000" anchor="ctr">
                    <a:solidFill>
                      <a:schemeClr val="accent1"/>
                    </a:solidFill>
                  </a:tcPr>
                </a:tc>
                <a:tc gridSpan="2">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bg1"/>
                          </a:solidFill>
                          <a:effectLst/>
                          <a:latin typeface="+mn-lt"/>
                          <a:ea typeface="+mn-ea"/>
                          <a:cs typeface="+mn-cs"/>
                          <a:sym typeface="Wingdings 2" panose="05020102010507070707" pitchFamily="18" charset="2"/>
                        </a:rPr>
                        <a:t></a:t>
                      </a:r>
                      <a:endParaRPr kumimoji="0" lang="en-US" sz="1100" b="0" i="0" kern="1200" dirty="0">
                        <a:solidFill>
                          <a:schemeClr val="bg1"/>
                        </a:solidFill>
                        <a:effectLst/>
                        <a:latin typeface="+mn-lt"/>
                        <a:ea typeface="+mn-ea"/>
                        <a:cs typeface="+mn-cs"/>
                      </a:endParaRPr>
                    </a:p>
                  </a:txBody>
                  <a:tcPr marL="72000" marR="72000" marT="36000" marB="36000" anchor="ctr">
                    <a:solidFill>
                      <a:schemeClr val="accent1"/>
                    </a:solidFill>
                  </a:tcPr>
                </a:tc>
                <a:tc hMerge="1">
                  <a:txBody>
                    <a:bodyPr/>
                    <a:lstStyle/>
                    <a:p>
                      <a:endParaRPr lang="en-US"/>
                    </a:p>
                  </a:txBody>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bg1"/>
                          </a:solidFill>
                          <a:effectLst/>
                          <a:latin typeface="+mn-lt"/>
                          <a:ea typeface="+mn-ea"/>
                          <a:cs typeface="+mn-cs"/>
                          <a:sym typeface="Wingdings 2" panose="05020102010507070707" pitchFamily="18" charset="2"/>
                        </a:rPr>
                        <a:t></a:t>
                      </a:r>
                      <a:endParaRPr kumimoji="0" lang="en-US" sz="1100" b="0" i="0" kern="1200" dirty="0">
                        <a:solidFill>
                          <a:schemeClr val="bg1"/>
                        </a:solidFill>
                        <a:effectLst/>
                        <a:latin typeface="+mn-lt"/>
                        <a:ea typeface="+mn-ea"/>
                        <a:cs typeface="+mn-cs"/>
                      </a:endParaRPr>
                    </a:p>
                  </a:txBody>
                  <a:tcPr marL="72000" marR="72000" marT="36000" marB="36000" anchor="ctr">
                    <a:solidFill>
                      <a:schemeClr val="accent1"/>
                    </a:solidFill>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bg1"/>
                          </a:solidFill>
                          <a:effectLst/>
                          <a:latin typeface="+mn-lt"/>
                          <a:ea typeface="+mn-ea"/>
                          <a:cs typeface="+mn-cs"/>
                          <a:sym typeface="Wingdings 2" panose="05020102010507070707" pitchFamily="18" charset="2"/>
                        </a:rPr>
                        <a:t></a:t>
                      </a:r>
                      <a:endParaRPr kumimoji="0" lang="en-US" sz="1100" b="0" i="0" kern="1200" dirty="0">
                        <a:solidFill>
                          <a:schemeClr val="bg1"/>
                        </a:solidFill>
                        <a:effectLst/>
                        <a:latin typeface="+mn-lt"/>
                        <a:ea typeface="+mn-ea"/>
                        <a:cs typeface="+mn-cs"/>
                      </a:endParaRPr>
                    </a:p>
                  </a:txBody>
                  <a:tcPr marL="72000" marR="72000" marT="36000" marB="36000" anchor="ctr">
                    <a:solidFill>
                      <a:schemeClr val="accent1"/>
                    </a:solidFill>
                  </a:tcPr>
                </a:tc>
                <a:tc>
                  <a:txBody>
                    <a:bodyPr/>
                    <a:lstStyle/>
                    <a:p>
                      <a:pPr marL="0" marR="0" lvl="0" indent="0" algn="ctr" defTabSz="9144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US" sz="1100" b="1" i="0" kern="1200" dirty="0" smtClean="0">
                          <a:solidFill>
                            <a:schemeClr val="bg1"/>
                          </a:solidFill>
                          <a:effectLst/>
                          <a:latin typeface="+mn-lt"/>
                          <a:ea typeface="+mn-ea"/>
                          <a:cs typeface="+mn-cs"/>
                          <a:sym typeface="Wingdings 2" panose="05020102010507070707" pitchFamily="18" charset="2"/>
                        </a:rPr>
                        <a:t></a:t>
                      </a:r>
                      <a:endParaRPr kumimoji="0" lang="en-US" sz="1100" b="0" i="0" kern="1200" dirty="0">
                        <a:solidFill>
                          <a:schemeClr val="bg1"/>
                        </a:solidFill>
                        <a:effectLst/>
                        <a:latin typeface="+mn-lt"/>
                        <a:ea typeface="+mn-ea"/>
                        <a:cs typeface="+mn-cs"/>
                      </a:endParaRPr>
                    </a:p>
                  </a:txBody>
                  <a:tcPr marL="72000" marR="72000" marT="36000" marB="36000" anchor="ctr">
                    <a:solidFill>
                      <a:schemeClr val="accent1"/>
                    </a:solidFill>
                  </a:tcPr>
                </a:tc>
              </a:tr>
            </a:tbl>
          </a:graphicData>
        </a:graphic>
      </p:graphicFrame>
      <p:sp>
        <p:nvSpPr>
          <p:cNvPr id="9" name="TextBox 8"/>
          <p:cNvSpPr txBox="1"/>
          <p:nvPr/>
        </p:nvSpPr>
        <p:spPr>
          <a:xfrm>
            <a:off x="6948264" y="5797648"/>
            <a:ext cx="1880900" cy="338554"/>
          </a:xfrm>
          <a:prstGeom prst="rect">
            <a:avLst/>
          </a:prstGeom>
          <a:solidFill>
            <a:schemeClr val="accent2"/>
          </a:solidFill>
        </p:spPr>
        <p:txBody>
          <a:bodyPr wrap="none" rtlCol="0">
            <a:spAutoFit/>
          </a:bodyPr>
          <a:lstStyle/>
          <a:p>
            <a:r>
              <a:rPr lang="en-US" sz="1600" cap="all" dirty="0" smtClean="0">
                <a:solidFill>
                  <a:schemeClr val="bg1"/>
                </a:solidFill>
              </a:rPr>
              <a:t>Work in progress</a:t>
            </a:r>
            <a:endParaRPr lang="en-US" sz="1600" cap="all" dirty="0">
              <a:solidFill>
                <a:schemeClr val="bg1"/>
              </a:solidFill>
            </a:endParaRPr>
          </a:p>
        </p:txBody>
      </p:sp>
    </p:spTree>
    <p:extLst>
      <p:ext uri="{BB962C8B-B14F-4D97-AF65-F5344CB8AC3E}">
        <p14:creationId xmlns:p14="http://schemas.microsoft.com/office/powerpoint/2010/main" val="16858038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the plan will be implemented</a:t>
            </a:r>
            <a:endParaRPr lang="en-GB" dirty="0"/>
          </a:p>
        </p:txBody>
      </p:sp>
      <p:sp>
        <p:nvSpPr>
          <p:cNvPr id="3" name="Slide Number Placeholder 2"/>
          <p:cNvSpPr>
            <a:spLocks noGrp="1"/>
          </p:cNvSpPr>
          <p:nvPr>
            <p:ph type="sldNum" sz="quarter" idx="12"/>
          </p:nvPr>
        </p:nvSpPr>
        <p:spPr/>
        <p:txBody>
          <a:bodyPr>
            <a:normAutofit fontScale="85000" lnSpcReduction="20000"/>
          </a:bodyPr>
          <a:lstStyle/>
          <a:p>
            <a:fld id="{DDD2957A-38BF-4766-88FD-46AF2F4ED65D}" type="slidenum">
              <a:rPr lang="en-US" smtClean="0"/>
              <a:t>9</a:t>
            </a:fld>
            <a:endParaRPr lang="en-US"/>
          </a:p>
        </p:txBody>
      </p:sp>
      <p:sp>
        <p:nvSpPr>
          <p:cNvPr id="5" name="Straight Connector 4"/>
          <p:cNvSpPr/>
          <p:nvPr/>
        </p:nvSpPr>
        <p:spPr>
          <a:xfrm>
            <a:off x="1505108" y="6218174"/>
            <a:ext cx="6096000"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6" name="Straight Connector 5"/>
          <p:cNvSpPr/>
          <p:nvPr/>
        </p:nvSpPr>
        <p:spPr>
          <a:xfrm>
            <a:off x="1505109" y="3097340"/>
            <a:ext cx="6096000"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7" name="Straight Connector 6"/>
          <p:cNvSpPr/>
          <p:nvPr/>
        </p:nvSpPr>
        <p:spPr>
          <a:xfrm>
            <a:off x="1505109" y="2046250"/>
            <a:ext cx="6096000"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nvGrpSpPr>
          <p:cNvPr id="8" name="Group 7"/>
          <p:cNvGrpSpPr/>
          <p:nvPr/>
        </p:nvGrpSpPr>
        <p:grpSpPr>
          <a:xfrm>
            <a:off x="3090068" y="1556792"/>
            <a:ext cx="4511040" cy="672338"/>
            <a:chOff x="2113279" y="750"/>
            <a:chExt cx="6014720" cy="672338"/>
          </a:xfrm>
        </p:grpSpPr>
        <p:sp>
          <p:nvSpPr>
            <p:cNvPr id="9" name="Rectangle 8"/>
            <p:cNvSpPr/>
            <p:nvPr/>
          </p:nvSpPr>
          <p:spPr>
            <a:xfrm>
              <a:off x="2113279" y="750"/>
              <a:ext cx="6014720" cy="6723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2113279" y="750"/>
              <a:ext cx="6014720" cy="6723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8100" tIns="38100" rIns="38100" bIns="38100" numCol="1" spcCol="1270" anchor="b" anchorCtr="0">
              <a:noAutofit/>
            </a:bodyPr>
            <a:lstStyle/>
            <a:p>
              <a:pPr defTabSz="889000">
                <a:lnSpc>
                  <a:spcPct val="90000"/>
                </a:lnSpc>
                <a:spcBef>
                  <a:spcPct val="0"/>
                </a:spcBef>
                <a:spcAft>
                  <a:spcPct val="35000"/>
                </a:spcAft>
              </a:pPr>
              <a:endParaRPr lang="en-US" sz="2000" dirty="0">
                <a:solidFill>
                  <a:prstClr val="black">
                    <a:hueOff val="0"/>
                    <a:satOff val="0"/>
                    <a:lumOff val="0"/>
                    <a:alphaOff val="0"/>
                  </a:prstClr>
                </a:solidFill>
              </a:endParaRPr>
            </a:p>
          </p:txBody>
        </p:sp>
      </p:grpSp>
      <p:grpSp>
        <p:nvGrpSpPr>
          <p:cNvPr id="11" name="Group 10"/>
          <p:cNvGrpSpPr/>
          <p:nvPr/>
        </p:nvGrpSpPr>
        <p:grpSpPr>
          <a:xfrm>
            <a:off x="1505109" y="1596249"/>
            <a:ext cx="2846832" cy="450000"/>
            <a:chOff x="0" y="750"/>
            <a:chExt cx="2113280" cy="672338"/>
          </a:xfrm>
          <a:solidFill>
            <a:schemeClr val="accent1">
              <a:lumMod val="60000"/>
              <a:lumOff val="40000"/>
            </a:schemeClr>
          </a:solidFill>
        </p:grpSpPr>
        <p:sp>
          <p:nvSpPr>
            <p:cNvPr id="12" name="Round Same Side Corner Rectangle 11"/>
            <p:cNvSpPr/>
            <p:nvPr/>
          </p:nvSpPr>
          <p:spPr>
            <a:xfrm>
              <a:off x="0" y="750"/>
              <a:ext cx="2113280" cy="672338"/>
            </a:xfrm>
            <a:prstGeom prst="round2SameRect">
              <a:avLst>
                <a:gd name="adj1" fmla="val 16670"/>
                <a:gd name="adj2" fmla="val 0"/>
              </a:avLst>
            </a:prstGeom>
            <a:grp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 Same Side Corner Rectangle 9"/>
            <p:cNvSpPr/>
            <p:nvPr/>
          </p:nvSpPr>
          <p:spPr>
            <a:xfrm>
              <a:off x="32827" y="33577"/>
              <a:ext cx="2047626" cy="6395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algn="ctr" defTabSz="889000">
                <a:lnSpc>
                  <a:spcPct val="90000"/>
                </a:lnSpc>
                <a:spcBef>
                  <a:spcPct val="0"/>
                </a:spcBef>
                <a:spcAft>
                  <a:spcPct val="35000"/>
                </a:spcAft>
              </a:pPr>
              <a:r>
                <a:rPr lang="en-US" sz="2000" dirty="0" smtClean="0">
                  <a:solidFill>
                    <a:prstClr val="white"/>
                  </a:solidFill>
                </a:rPr>
                <a:t>Governing processes</a:t>
              </a:r>
              <a:endParaRPr lang="en-US" sz="2000" dirty="0">
                <a:solidFill>
                  <a:prstClr val="white"/>
                </a:solidFill>
              </a:endParaRPr>
            </a:p>
          </p:txBody>
        </p:sp>
      </p:grpSp>
      <p:grpSp>
        <p:nvGrpSpPr>
          <p:cNvPr id="14" name="Group 13"/>
          <p:cNvGrpSpPr/>
          <p:nvPr/>
        </p:nvGrpSpPr>
        <p:grpSpPr>
          <a:xfrm>
            <a:off x="1505109" y="2046253"/>
            <a:ext cx="6096000" cy="561629"/>
            <a:chOff x="0" y="673088"/>
            <a:chExt cx="8128000" cy="1344878"/>
          </a:xfrm>
        </p:grpSpPr>
        <p:sp>
          <p:nvSpPr>
            <p:cNvPr id="15" name="Rectangle 14"/>
            <p:cNvSpPr/>
            <p:nvPr/>
          </p:nvSpPr>
          <p:spPr>
            <a:xfrm>
              <a:off x="0" y="673088"/>
              <a:ext cx="8128000" cy="134487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Rectangle 15"/>
            <p:cNvSpPr/>
            <p:nvPr/>
          </p:nvSpPr>
          <p:spPr>
            <a:xfrm>
              <a:off x="0" y="673088"/>
              <a:ext cx="8128000" cy="6723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2385" tIns="32385" rIns="32385" bIns="32385" numCol="1" spcCol="1270" anchor="t" anchorCtr="0">
              <a:noAutofit/>
            </a:bodyPr>
            <a:lstStyle/>
            <a:p>
              <a:pPr marL="114300" lvl="1" indent="-114300" defTabSz="577850">
                <a:lnSpc>
                  <a:spcPct val="90000"/>
                </a:lnSpc>
                <a:spcBef>
                  <a:spcPct val="0"/>
                </a:spcBef>
                <a:spcAft>
                  <a:spcPct val="15000"/>
                </a:spcAft>
                <a:buFontTx/>
                <a:buChar char="••"/>
              </a:pPr>
              <a:r>
                <a:rPr lang="en-US" sz="1600" dirty="0" smtClean="0">
                  <a:solidFill>
                    <a:prstClr val="black">
                      <a:hueOff val="0"/>
                      <a:satOff val="0"/>
                      <a:lumOff val="0"/>
                      <a:alphaOff val="0"/>
                    </a:prstClr>
                  </a:solidFill>
                </a:rPr>
                <a:t>PP</a:t>
              </a:r>
              <a:r>
                <a:rPr lang="en-US" sz="1600" dirty="0">
                  <a:solidFill>
                    <a:prstClr val="black">
                      <a:hueOff val="0"/>
                      <a:satOff val="0"/>
                      <a:lumOff val="0"/>
                      <a:alphaOff val="0"/>
                    </a:prstClr>
                  </a:solidFill>
                </a:rPr>
                <a:t>, Council, </a:t>
              </a:r>
              <a:r>
                <a:rPr lang="en-US" sz="1600" dirty="0" smtClean="0">
                  <a:solidFill>
                    <a:prstClr val="black">
                      <a:hueOff val="0"/>
                      <a:satOff val="0"/>
                      <a:lumOff val="0"/>
                      <a:alphaOff val="0"/>
                    </a:prstClr>
                  </a:solidFill>
                </a:rPr>
                <a:t>World </a:t>
              </a:r>
              <a:r>
                <a:rPr lang="en-US" sz="1600" dirty="0">
                  <a:solidFill>
                    <a:prstClr val="black">
                      <a:hueOff val="0"/>
                      <a:satOff val="0"/>
                      <a:lumOff val="0"/>
                      <a:alphaOff val="0"/>
                    </a:prstClr>
                  </a:solidFill>
                </a:rPr>
                <a:t>c</a:t>
              </a:r>
              <a:r>
                <a:rPr lang="en-US" sz="1600" dirty="0" smtClean="0">
                  <a:solidFill>
                    <a:prstClr val="black">
                      <a:hueOff val="0"/>
                      <a:satOff val="0"/>
                      <a:lumOff val="0"/>
                      <a:alphaOff val="0"/>
                    </a:prstClr>
                  </a:solidFill>
                </a:rPr>
                <a:t>onferences </a:t>
              </a:r>
              <a:r>
                <a:rPr lang="en-US" sz="1600" dirty="0">
                  <a:solidFill>
                    <a:prstClr val="black">
                      <a:hueOff val="0"/>
                      <a:satOff val="0"/>
                      <a:lumOff val="0"/>
                      <a:alphaOff val="0"/>
                    </a:prstClr>
                  </a:solidFill>
                </a:rPr>
                <a:t>and a</a:t>
              </a:r>
              <a:r>
                <a:rPr lang="en-US" sz="1600" dirty="0" smtClean="0">
                  <a:solidFill>
                    <a:prstClr val="black">
                      <a:hueOff val="0"/>
                      <a:satOff val="0"/>
                      <a:lumOff val="0"/>
                      <a:alphaOff val="0"/>
                    </a:prstClr>
                  </a:solidFill>
                </a:rPr>
                <a:t>ssemblies</a:t>
              </a:r>
              <a:endParaRPr lang="en-US" sz="1600" dirty="0">
                <a:solidFill>
                  <a:prstClr val="black">
                    <a:hueOff val="0"/>
                    <a:satOff val="0"/>
                    <a:lumOff val="0"/>
                    <a:alphaOff val="0"/>
                  </a:prstClr>
                </a:solidFill>
              </a:endParaRPr>
            </a:p>
          </p:txBody>
        </p:sp>
      </p:grpSp>
      <p:grpSp>
        <p:nvGrpSpPr>
          <p:cNvPr id="17" name="Group 16"/>
          <p:cNvGrpSpPr/>
          <p:nvPr/>
        </p:nvGrpSpPr>
        <p:grpSpPr>
          <a:xfrm>
            <a:off x="3090068" y="2607881"/>
            <a:ext cx="4511040" cy="672338"/>
            <a:chOff x="2113279" y="2051583"/>
            <a:chExt cx="6014720" cy="672338"/>
          </a:xfrm>
        </p:grpSpPr>
        <p:sp>
          <p:nvSpPr>
            <p:cNvPr id="18" name="Rectangle 17"/>
            <p:cNvSpPr/>
            <p:nvPr/>
          </p:nvSpPr>
          <p:spPr>
            <a:xfrm>
              <a:off x="2113279" y="2051583"/>
              <a:ext cx="6014720" cy="6723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9" name="Rectangle 18"/>
            <p:cNvSpPr/>
            <p:nvPr/>
          </p:nvSpPr>
          <p:spPr>
            <a:xfrm>
              <a:off x="2113279" y="2051583"/>
              <a:ext cx="6014720" cy="6723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8100" tIns="38100" rIns="38100" bIns="38100" numCol="1" spcCol="1270" anchor="b" anchorCtr="0">
              <a:noAutofit/>
            </a:bodyPr>
            <a:lstStyle/>
            <a:p>
              <a:pPr defTabSz="889000">
                <a:lnSpc>
                  <a:spcPct val="90000"/>
                </a:lnSpc>
                <a:spcBef>
                  <a:spcPct val="0"/>
                </a:spcBef>
                <a:spcAft>
                  <a:spcPct val="35000"/>
                </a:spcAft>
              </a:pPr>
              <a:endParaRPr lang="en-US" sz="2000">
                <a:solidFill>
                  <a:prstClr val="black">
                    <a:hueOff val="0"/>
                    <a:satOff val="0"/>
                    <a:lumOff val="0"/>
                    <a:alphaOff val="0"/>
                  </a:prstClr>
                </a:solidFill>
              </a:endParaRPr>
            </a:p>
          </p:txBody>
        </p:sp>
      </p:grpSp>
      <p:grpSp>
        <p:nvGrpSpPr>
          <p:cNvPr id="20" name="Group 19"/>
          <p:cNvGrpSpPr/>
          <p:nvPr/>
        </p:nvGrpSpPr>
        <p:grpSpPr>
          <a:xfrm>
            <a:off x="1505108" y="2647338"/>
            <a:ext cx="2846832" cy="450000"/>
            <a:chOff x="0" y="2051583"/>
            <a:chExt cx="2113280" cy="672338"/>
          </a:xfrm>
        </p:grpSpPr>
        <p:sp>
          <p:nvSpPr>
            <p:cNvPr id="21" name="Round Same Side Corner Rectangle 20"/>
            <p:cNvSpPr/>
            <p:nvPr/>
          </p:nvSpPr>
          <p:spPr>
            <a:xfrm>
              <a:off x="0" y="2051583"/>
              <a:ext cx="2113280" cy="672338"/>
            </a:xfrm>
            <a:prstGeom prst="round2SameRect">
              <a:avLst>
                <a:gd name="adj1" fmla="val 16670"/>
                <a:gd name="adj2" fmla="val 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Round Same Side Corner Rectangle 15"/>
            <p:cNvSpPr/>
            <p:nvPr/>
          </p:nvSpPr>
          <p:spPr>
            <a:xfrm>
              <a:off x="32827" y="2084410"/>
              <a:ext cx="2047626" cy="6395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algn="ctr" defTabSz="889000">
                <a:lnSpc>
                  <a:spcPct val="90000"/>
                </a:lnSpc>
                <a:spcBef>
                  <a:spcPct val="0"/>
                </a:spcBef>
                <a:spcAft>
                  <a:spcPct val="35000"/>
                </a:spcAft>
              </a:pPr>
              <a:r>
                <a:rPr lang="en-US" sz="2000" dirty="0" smtClean="0">
                  <a:solidFill>
                    <a:prstClr val="white"/>
                  </a:solidFill>
                </a:rPr>
                <a:t>Production processes</a:t>
              </a:r>
              <a:endParaRPr lang="en-US" sz="2000" dirty="0">
                <a:solidFill>
                  <a:prstClr val="white"/>
                </a:solidFill>
              </a:endParaRPr>
            </a:p>
          </p:txBody>
        </p:sp>
      </p:grpSp>
      <p:grpSp>
        <p:nvGrpSpPr>
          <p:cNvPr id="23" name="Group 22"/>
          <p:cNvGrpSpPr/>
          <p:nvPr/>
        </p:nvGrpSpPr>
        <p:grpSpPr>
          <a:xfrm>
            <a:off x="1504955" y="3162851"/>
            <a:ext cx="6096001" cy="2314506"/>
            <a:chOff x="-1" y="2303988"/>
            <a:chExt cx="8128001" cy="2691897"/>
          </a:xfrm>
        </p:grpSpPr>
        <p:sp>
          <p:nvSpPr>
            <p:cNvPr id="24" name="Rectangle 23"/>
            <p:cNvSpPr/>
            <p:nvPr/>
          </p:nvSpPr>
          <p:spPr>
            <a:xfrm>
              <a:off x="0" y="2723922"/>
              <a:ext cx="8128000" cy="134487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tangle 24"/>
            <p:cNvSpPr/>
            <p:nvPr/>
          </p:nvSpPr>
          <p:spPr>
            <a:xfrm>
              <a:off x="-1" y="2303988"/>
              <a:ext cx="8128000" cy="26918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2385" tIns="32385" rIns="32385" bIns="32385" numCol="1" spcCol="1270" anchor="t" anchorCtr="0">
              <a:noAutofit/>
            </a:bodyPr>
            <a:lstStyle/>
            <a:p>
              <a:pPr marL="114300" lvl="1" indent="-114300" defTabSz="577850">
                <a:lnSpc>
                  <a:spcPct val="90000"/>
                </a:lnSpc>
                <a:spcBef>
                  <a:spcPct val="0"/>
                </a:spcBef>
                <a:spcAft>
                  <a:spcPct val="15000"/>
                </a:spcAft>
                <a:buFontTx/>
                <a:buChar char="••"/>
              </a:pPr>
              <a:endParaRPr lang="en-US" sz="1600" dirty="0" smtClean="0">
                <a:solidFill>
                  <a:prstClr val="black">
                    <a:hueOff val="0"/>
                    <a:satOff val="0"/>
                    <a:lumOff val="0"/>
                    <a:alphaOff val="0"/>
                  </a:prstClr>
                </a:solidFill>
              </a:endParaRPr>
            </a:p>
            <a:p>
              <a:pPr marL="285750" lvl="1" indent="-285750" defTabSz="577850">
                <a:lnSpc>
                  <a:spcPct val="90000"/>
                </a:lnSpc>
                <a:spcBef>
                  <a:spcPct val="0"/>
                </a:spcBef>
                <a:spcAft>
                  <a:spcPct val="15000"/>
                </a:spcAft>
                <a:buFont typeface="Arial" panose="020B0604020202020204" pitchFamily="34" charset="0"/>
                <a:buChar char="•"/>
              </a:pPr>
              <a:r>
                <a:rPr lang="en-US" sz="1600" dirty="0">
                  <a:solidFill>
                    <a:prstClr val="black">
                      <a:hueOff val="0"/>
                      <a:satOff val="0"/>
                      <a:lumOff val="0"/>
                      <a:alphaOff val="0"/>
                    </a:prstClr>
                  </a:solidFill>
                </a:rPr>
                <a:t>International regulatory frameworks (including treaties, regulations)</a:t>
              </a:r>
            </a:p>
            <a:p>
              <a:pPr marL="285750" lvl="1" indent="-285750" defTabSz="577850">
                <a:lnSpc>
                  <a:spcPct val="90000"/>
                </a:lnSpc>
                <a:spcBef>
                  <a:spcPct val="0"/>
                </a:spcBef>
                <a:spcAft>
                  <a:spcPct val="15000"/>
                </a:spcAft>
                <a:buFont typeface="Arial" panose="020B0604020202020204" pitchFamily="34" charset="0"/>
                <a:buChar char="•"/>
              </a:pPr>
              <a:r>
                <a:rPr lang="en-US" sz="1600" dirty="0" smtClean="0">
                  <a:solidFill>
                    <a:prstClr val="black">
                      <a:hueOff val="0"/>
                      <a:satOff val="0"/>
                      <a:lumOff val="0"/>
                      <a:alphaOff val="0"/>
                    </a:prstClr>
                  </a:solidFill>
                </a:rPr>
                <a:t>Worldwide </a:t>
              </a:r>
              <a:r>
                <a:rPr lang="en-US" sz="1600" dirty="0">
                  <a:solidFill>
                    <a:prstClr val="black">
                      <a:hueOff val="0"/>
                      <a:satOff val="0"/>
                      <a:lumOff val="0"/>
                      <a:alphaOff val="0"/>
                    </a:prstClr>
                  </a:solidFill>
                </a:rPr>
                <a:t>standards and </a:t>
              </a:r>
              <a:r>
                <a:rPr lang="en-US" sz="1600" dirty="0" smtClean="0">
                  <a:solidFill>
                    <a:prstClr val="black">
                      <a:hueOff val="0"/>
                      <a:satOff val="0"/>
                      <a:lumOff val="0"/>
                      <a:alphaOff val="0"/>
                    </a:prstClr>
                  </a:solidFill>
                </a:rPr>
                <a:t>best practices</a:t>
              </a:r>
              <a:endParaRPr lang="en-US" sz="1600" dirty="0">
                <a:solidFill>
                  <a:prstClr val="black">
                    <a:hueOff val="0"/>
                    <a:satOff val="0"/>
                    <a:lumOff val="0"/>
                    <a:alphaOff val="0"/>
                  </a:prstClr>
                </a:solidFill>
              </a:endParaRPr>
            </a:p>
            <a:p>
              <a:pPr marL="285750" lvl="1" indent="-285750" defTabSz="577850">
                <a:lnSpc>
                  <a:spcPct val="90000"/>
                </a:lnSpc>
                <a:spcBef>
                  <a:spcPct val="0"/>
                </a:spcBef>
                <a:spcAft>
                  <a:spcPct val="15000"/>
                </a:spcAft>
                <a:buFont typeface="Arial" panose="020B0604020202020204" pitchFamily="34" charset="0"/>
                <a:buChar char="•"/>
              </a:pPr>
              <a:r>
                <a:rPr lang="en-US" sz="1600" dirty="0">
                  <a:solidFill>
                    <a:prstClr val="black">
                      <a:hueOff val="0"/>
                      <a:satOff val="0"/>
                      <a:lumOff val="0"/>
                      <a:alphaOff val="0"/>
                    </a:prstClr>
                  </a:solidFill>
                </a:rPr>
                <a:t>Statistics, </a:t>
              </a:r>
              <a:r>
                <a:rPr lang="en-US" sz="1600" dirty="0" smtClean="0">
                  <a:solidFill>
                    <a:prstClr val="black">
                      <a:hueOff val="0"/>
                      <a:satOff val="0"/>
                      <a:lumOff val="0"/>
                      <a:alphaOff val="0"/>
                    </a:prstClr>
                  </a:solidFill>
                </a:rPr>
                <a:t>analysis </a:t>
              </a:r>
              <a:r>
                <a:rPr lang="en-US" sz="1600" dirty="0">
                  <a:solidFill>
                    <a:prstClr val="black">
                      <a:hueOff val="0"/>
                      <a:satOff val="0"/>
                      <a:lumOff val="0"/>
                      <a:alphaOff val="0"/>
                    </a:prstClr>
                  </a:solidFill>
                </a:rPr>
                <a:t>and </a:t>
              </a:r>
              <a:r>
                <a:rPr lang="en-US" sz="1600" dirty="0" smtClean="0">
                  <a:solidFill>
                    <a:prstClr val="black">
                      <a:hueOff val="0"/>
                      <a:satOff val="0"/>
                      <a:lumOff val="0"/>
                      <a:alphaOff val="0"/>
                    </a:prstClr>
                  </a:solidFill>
                </a:rPr>
                <a:t>benchmarks</a:t>
              </a:r>
              <a:endParaRPr lang="en-US" sz="1600" dirty="0">
                <a:solidFill>
                  <a:prstClr val="black">
                    <a:hueOff val="0"/>
                    <a:satOff val="0"/>
                    <a:lumOff val="0"/>
                    <a:alphaOff val="0"/>
                  </a:prstClr>
                </a:solidFill>
              </a:endParaRPr>
            </a:p>
            <a:p>
              <a:pPr marL="285750" lvl="1" indent="-285750" defTabSz="577850">
                <a:lnSpc>
                  <a:spcPct val="90000"/>
                </a:lnSpc>
                <a:spcBef>
                  <a:spcPct val="0"/>
                </a:spcBef>
                <a:spcAft>
                  <a:spcPct val="15000"/>
                </a:spcAft>
                <a:buFont typeface="Arial" panose="020B0604020202020204" pitchFamily="34" charset="0"/>
                <a:buChar char="•"/>
              </a:pPr>
              <a:r>
                <a:rPr lang="en-US" sz="1600" dirty="0">
                  <a:solidFill>
                    <a:prstClr val="black">
                      <a:hueOff val="0"/>
                      <a:satOff val="0"/>
                      <a:lumOff val="0"/>
                      <a:alphaOff val="0"/>
                    </a:prstClr>
                  </a:solidFill>
                </a:rPr>
                <a:t>Knowledge </a:t>
              </a:r>
              <a:r>
                <a:rPr lang="en-US" sz="1600" dirty="0" smtClean="0">
                  <a:solidFill>
                    <a:prstClr val="black">
                      <a:hueOff val="0"/>
                      <a:satOff val="0"/>
                      <a:lumOff val="0"/>
                      <a:alphaOff val="0"/>
                    </a:prstClr>
                  </a:solidFill>
                </a:rPr>
                <a:t>sharing</a:t>
              </a:r>
              <a:r>
                <a:rPr lang="en-US" sz="1600" dirty="0">
                  <a:solidFill>
                    <a:prstClr val="black">
                      <a:hueOff val="0"/>
                      <a:satOff val="0"/>
                      <a:lumOff val="0"/>
                      <a:alphaOff val="0"/>
                    </a:prstClr>
                  </a:solidFill>
                </a:rPr>
                <a:t>, </a:t>
              </a:r>
              <a:r>
                <a:rPr lang="en-US" sz="1600" dirty="0" smtClean="0">
                  <a:solidFill>
                    <a:prstClr val="black">
                      <a:hueOff val="0"/>
                      <a:satOff val="0"/>
                      <a:lumOff val="0"/>
                      <a:alphaOff val="0"/>
                    </a:prstClr>
                  </a:solidFill>
                </a:rPr>
                <a:t>networking </a:t>
              </a:r>
              <a:r>
                <a:rPr lang="en-US" sz="1600" dirty="0">
                  <a:solidFill>
                    <a:prstClr val="black">
                      <a:hueOff val="0"/>
                      <a:satOff val="0"/>
                      <a:lumOff val="0"/>
                      <a:alphaOff val="0"/>
                    </a:prstClr>
                  </a:solidFill>
                </a:rPr>
                <a:t>and </a:t>
              </a:r>
              <a:r>
                <a:rPr lang="en-US" sz="1600" dirty="0" smtClean="0">
                  <a:solidFill>
                    <a:prstClr val="black">
                      <a:hueOff val="0"/>
                      <a:satOff val="0"/>
                      <a:lumOff val="0"/>
                      <a:alphaOff val="0"/>
                    </a:prstClr>
                  </a:solidFill>
                </a:rPr>
                <a:t>capacity </a:t>
              </a:r>
              <a:r>
                <a:rPr lang="en-US" sz="1600" dirty="0">
                  <a:solidFill>
                    <a:prstClr val="black">
                      <a:hueOff val="0"/>
                      <a:satOff val="0"/>
                      <a:lumOff val="0"/>
                      <a:alphaOff val="0"/>
                    </a:prstClr>
                  </a:solidFill>
                </a:rPr>
                <a:t>b</a:t>
              </a:r>
              <a:r>
                <a:rPr lang="en-US" sz="1600" dirty="0" smtClean="0">
                  <a:solidFill>
                    <a:prstClr val="black">
                      <a:hueOff val="0"/>
                      <a:satOff val="0"/>
                      <a:lumOff val="0"/>
                      <a:alphaOff val="0"/>
                    </a:prstClr>
                  </a:solidFill>
                </a:rPr>
                <a:t>uilding (technical reports, </a:t>
              </a:r>
              <a:r>
                <a:rPr lang="en-US" sz="1600" dirty="0">
                  <a:solidFill>
                    <a:prstClr val="black">
                      <a:hueOff val="0"/>
                      <a:satOff val="0"/>
                      <a:lumOff val="0"/>
                      <a:alphaOff val="0"/>
                    </a:prstClr>
                  </a:solidFill>
                </a:rPr>
                <a:t>handbooks and events)</a:t>
              </a:r>
            </a:p>
            <a:p>
              <a:pPr marL="285750" lvl="1" indent="-285750" defTabSz="577850">
                <a:lnSpc>
                  <a:spcPct val="90000"/>
                </a:lnSpc>
                <a:spcBef>
                  <a:spcPct val="0"/>
                </a:spcBef>
                <a:spcAft>
                  <a:spcPct val="15000"/>
                </a:spcAft>
                <a:buFont typeface="Arial" panose="020B0604020202020204" pitchFamily="34" charset="0"/>
                <a:buChar char="•"/>
              </a:pPr>
              <a:r>
                <a:rPr lang="en-US" sz="1600" dirty="0">
                  <a:solidFill>
                    <a:prstClr val="black">
                      <a:hueOff val="0"/>
                      <a:satOff val="0"/>
                      <a:lumOff val="0"/>
                      <a:alphaOff val="0"/>
                    </a:prstClr>
                  </a:solidFill>
                </a:rPr>
                <a:t>Registries and </a:t>
              </a:r>
              <a:r>
                <a:rPr lang="en-US" sz="1600" dirty="0" smtClean="0">
                  <a:solidFill>
                    <a:prstClr val="black">
                      <a:hueOff val="0"/>
                      <a:satOff val="0"/>
                      <a:lumOff val="0"/>
                      <a:alphaOff val="0"/>
                    </a:prstClr>
                  </a:solidFill>
                </a:rPr>
                <a:t>technical </a:t>
              </a:r>
              <a:r>
                <a:rPr lang="en-US" sz="1600" dirty="0">
                  <a:solidFill>
                    <a:prstClr val="black">
                      <a:hueOff val="0"/>
                      <a:satOff val="0"/>
                      <a:lumOff val="0"/>
                      <a:alphaOff val="0"/>
                    </a:prstClr>
                  </a:solidFill>
                </a:rPr>
                <a:t>c</a:t>
              </a:r>
              <a:r>
                <a:rPr lang="en-US" sz="1600" dirty="0" smtClean="0">
                  <a:solidFill>
                    <a:prstClr val="black">
                      <a:hueOff val="0"/>
                      <a:satOff val="0"/>
                      <a:lumOff val="0"/>
                      <a:alphaOff val="0"/>
                    </a:prstClr>
                  </a:solidFill>
                </a:rPr>
                <a:t>oordination </a:t>
              </a:r>
              <a:r>
                <a:rPr lang="en-US" sz="1600" dirty="0">
                  <a:solidFill>
                    <a:prstClr val="black">
                      <a:hueOff val="0"/>
                      <a:satOff val="0"/>
                      <a:lumOff val="0"/>
                      <a:alphaOff val="0"/>
                    </a:prstClr>
                  </a:solidFill>
                </a:rPr>
                <a:t>(radio, satellites, numbering)</a:t>
              </a:r>
            </a:p>
            <a:p>
              <a:pPr marL="285750" lvl="1" indent="-285750" defTabSz="577850">
                <a:lnSpc>
                  <a:spcPct val="90000"/>
                </a:lnSpc>
                <a:spcBef>
                  <a:spcPct val="0"/>
                </a:spcBef>
                <a:spcAft>
                  <a:spcPct val="15000"/>
                </a:spcAft>
                <a:buFont typeface="Arial" panose="020B0604020202020204" pitchFamily="34" charset="0"/>
                <a:buChar char="•"/>
              </a:pPr>
              <a:r>
                <a:rPr lang="en-US" sz="1600" dirty="0">
                  <a:solidFill>
                    <a:prstClr val="black">
                      <a:hueOff val="0"/>
                      <a:satOff val="0"/>
                      <a:lumOff val="0"/>
                      <a:alphaOff val="0"/>
                    </a:prstClr>
                  </a:solidFill>
                </a:rPr>
                <a:t>Technical </a:t>
              </a:r>
              <a:r>
                <a:rPr lang="en-US" sz="1600" dirty="0" smtClean="0">
                  <a:solidFill>
                    <a:prstClr val="black">
                      <a:hueOff val="0"/>
                      <a:satOff val="0"/>
                      <a:lumOff val="0"/>
                      <a:alphaOff val="0"/>
                    </a:prstClr>
                  </a:solidFill>
                </a:rPr>
                <a:t>assistance </a:t>
              </a:r>
              <a:r>
                <a:rPr lang="en-US" sz="1600" dirty="0">
                  <a:solidFill>
                    <a:prstClr val="black">
                      <a:hueOff val="0"/>
                      <a:satOff val="0"/>
                      <a:lumOff val="0"/>
                      <a:alphaOff val="0"/>
                    </a:prstClr>
                  </a:solidFill>
                </a:rPr>
                <a:t>(“go and do”, e.g. emergency)</a:t>
              </a:r>
            </a:p>
            <a:p>
              <a:pPr marL="285750" lvl="1" indent="-285750" defTabSz="577850">
                <a:lnSpc>
                  <a:spcPct val="90000"/>
                </a:lnSpc>
                <a:spcBef>
                  <a:spcPct val="0"/>
                </a:spcBef>
                <a:spcAft>
                  <a:spcPct val="15000"/>
                </a:spcAft>
                <a:buFont typeface="Arial" panose="020B0604020202020204" pitchFamily="34" charset="0"/>
                <a:buChar char="•"/>
              </a:pPr>
              <a:r>
                <a:rPr lang="en-US" sz="1600" dirty="0">
                  <a:solidFill>
                    <a:prstClr val="black">
                      <a:hueOff val="0"/>
                      <a:satOff val="0"/>
                      <a:lumOff val="0"/>
                      <a:alphaOff val="0"/>
                    </a:prstClr>
                  </a:solidFill>
                </a:rPr>
                <a:t>Advocacy</a:t>
              </a:r>
            </a:p>
          </p:txBody>
        </p:sp>
      </p:grpSp>
      <p:grpSp>
        <p:nvGrpSpPr>
          <p:cNvPr id="26" name="Group 25"/>
          <p:cNvGrpSpPr/>
          <p:nvPr/>
        </p:nvGrpSpPr>
        <p:grpSpPr>
          <a:xfrm>
            <a:off x="3090068" y="4646523"/>
            <a:ext cx="4511040" cy="672338"/>
            <a:chOff x="2113279" y="4102417"/>
            <a:chExt cx="6014720" cy="672338"/>
          </a:xfrm>
        </p:grpSpPr>
        <p:sp>
          <p:nvSpPr>
            <p:cNvPr id="27" name="Rectangle 26"/>
            <p:cNvSpPr/>
            <p:nvPr/>
          </p:nvSpPr>
          <p:spPr>
            <a:xfrm>
              <a:off x="2113279" y="4102417"/>
              <a:ext cx="6014720" cy="6723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8" name="Rectangle 27"/>
            <p:cNvSpPr/>
            <p:nvPr/>
          </p:nvSpPr>
          <p:spPr>
            <a:xfrm>
              <a:off x="2113279" y="4102417"/>
              <a:ext cx="6014720" cy="6723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8100" tIns="38100" rIns="38100" bIns="38100" numCol="1" spcCol="1270" anchor="b" anchorCtr="0">
              <a:noAutofit/>
            </a:bodyPr>
            <a:lstStyle/>
            <a:p>
              <a:pPr defTabSz="889000">
                <a:lnSpc>
                  <a:spcPct val="90000"/>
                </a:lnSpc>
                <a:spcBef>
                  <a:spcPct val="0"/>
                </a:spcBef>
                <a:spcAft>
                  <a:spcPct val="35000"/>
                </a:spcAft>
              </a:pPr>
              <a:endParaRPr lang="en-US" sz="2000">
                <a:solidFill>
                  <a:prstClr val="black">
                    <a:hueOff val="0"/>
                    <a:satOff val="0"/>
                    <a:lumOff val="0"/>
                    <a:alphaOff val="0"/>
                  </a:prstClr>
                </a:solidFill>
              </a:endParaRPr>
            </a:p>
          </p:txBody>
        </p:sp>
      </p:grpSp>
      <p:grpSp>
        <p:nvGrpSpPr>
          <p:cNvPr id="29" name="Group 28"/>
          <p:cNvGrpSpPr/>
          <p:nvPr/>
        </p:nvGrpSpPr>
        <p:grpSpPr>
          <a:xfrm>
            <a:off x="1480156" y="5768531"/>
            <a:ext cx="2846832" cy="449643"/>
            <a:chOff x="0" y="4102417"/>
            <a:chExt cx="2113280" cy="672338"/>
          </a:xfrm>
          <a:solidFill>
            <a:schemeClr val="accent1">
              <a:lumMod val="60000"/>
              <a:lumOff val="40000"/>
            </a:schemeClr>
          </a:solidFill>
        </p:grpSpPr>
        <p:sp>
          <p:nvSpPr>
            <p:cNvPr id="30" name="Round Same Side Corner Rectangle 29"/>
            <p:cNvSpPr/>
            <p:nvPr/>
          </p:nvSpPr>
          <p:spPr>
            <a:xfrm>
              <a:off x="0" y="4102417"/>
              <a:ext cx="2113280" cy="672338"/>
            </a:xfrm>
            <a:prstGeom prst="round2SameRect">
              <a:avLst>
                <a:gd name="adj1" fmla="val 16670"/>
                <a:gd name="adj2" fmla="val 0"/>
              </a:avLst>
            </a:prstGeom>
            <a:grp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Round Same Side Corner Rectangle 21"/>
            <p:cNvSpPr/>
            <p:nvPr/>
          </p:nvSpPr>
          <p:spPr>
            <a:xfrm>
              <a:off x="32827" y="4135244"/>
              <a:ext cx="2047626" cy="6395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algn="ctr" defTabSz="889000">
                <a:lnSpc>
                  <a:spcPct val="90000"/>
                </a:lnSpc>
                <a:spcBef>
                  <a:spcPct val="0"/>
                </a:spcBef>
                <a:spcAft>
                  <a:spcPct val="35000"/>
                </a:spcAft>
              </a:pPr>
              <a:r>
                <a:rPr lang="en-US" sz="2000" dirty="0" smtClean="0">
                  <a:solidFill>
                    <a:prstClr val="white"/>
                  </a:solidFill>
                </a:rPr>
                <a:t>Support Processes</a:t>
              </a:r>
              <a:endParaRPr lang="en-US" sz="2000" dirty="0">
                <a:solidFill>
                  <a:prstClr val="white"/>
                </a:solidFill>
              </a:endParaRPr>
            </a:p>
          </p:txBody>
        </p:sp>
      </p:grpSp>
      <p:sp>
        <p:nvSpPr>
          <p:cNvPr id="32" name="Down Arrow 31"/>
          <p:cNvSpPr/>
          <p:nvPr/>
        </p:nvSpPr>
        <p:spPr>
          <a:xfrm>
            <a:off x="4735987" y="2327025"/>
            <a:ext cx="274322" cy="329624"/>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Down Arrow 32"/>
          <p:cNvSpPr/>
          <p:nvPr/>
        </p:nvSpPr>
        <p:spPr>
          <a:xfrm rot="10800000">
            <a:off x="4735987" y="5407629"/>
            <a:ext cx="274321" cy="297272"/>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Rectangle 33"/>
          <p:cNvSpPr/>
          <p:nvPr/>
        </p:nvSpPr>
        <p:spPr>
          <a:xfrm rot="16200000">
            <a:off x="-1068982" y="4186110"/>
            <a:ext cx="3736101" cy="5190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dirty="0">
                <a:solidFill>
                  <a:prstClr val="white"/>
                </a:solidFill>
              </a:rPr>
              <a:t>Membership &amp; </a:t>
            </a:r>
            <a:r>
              <a:rPr lang="en-US" dirty="0" smtClean="0">
                <a:solidFill>
                  <a:prstClr val="white"/>
                </a:solidFill>
              </a:rPr>
              <a:t>stakeholder</a:t>
            </a:r>
            <a:br>
              <a:rPr lang="en-US" dirty="0" smtClean="0">
                <a:solidFill>
                  <a:prstClr val="white"/>
                </a:solidFill>
              </a:rPr>
            </a:br>
            <a:r>
              <a:rPr lang="en-US" dirty="0" smtClean="0">
                <a:solidFill>
                  <a:prstClr val="white"/>
                </a:solidFill>
              </a:rPr>
              <a:t>input </a:t>
            </a:r>
            <a:r>
              <a:rPr lang="en-US" dirty="0">
                <a:solidFill>
                  <a:prstClr val="white"/>
                </a:solidFill>
              </a:rPr>
              <a:t>&amp; </a:t>
            </a:r>
            <a:r>
              <a:rPr lang="en-US" dirty="0" smtClean="0">
                <a:solidFill>
                  <a:prstClr val="white"/>
                </a:solidFill>
              </a:rPr>
              <a:t>requirements</a:t>
            </a:r>
            <a:endParaRPr lang="en-US" dirty="0">
              <a:solidFill>
                <a:prstClr val="white"/>
              </a:solidFill>
            </a:endParaRPr>
          </a:p>
        </p:txBody>
      </p:sp>
      <p:sp>
        <p:nvSpPr>
          <p:cNvPr id="35" name="Rectangle 34"/>
          <p:cNvSpPr/>
          <p:nvPr/>
        </p:nvSpPr>
        <p:spPr>
          <a:xfrm rot="16200000">
            <a:off x="6390391" y="4172341"/>
            <a:ext cx="3736101" cy="5465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dirty="0" smtClean="0">
                <a:solidFill>
                  <a:prstClr val="white"/>
                </a:solidFill>
              </a:rPr>
              <a:t>Meeting the needs of ITU membership &amp; stakeholders</a:t>
            </a:r>
            <a:endParaRPr lang="en-US" dirty="0">
              <a:solidFill>
                <a:prstClr val="white"/>
              </a:solidFill>
            </a:endParaRPr>
          </a:p>
        </p:txBody>
      </p:sp>
      <p:sp>
        <p:nvSpPr>
          <p:cNvPr id="36" name="Rectangle 35"/>
          <p:cNvSpPr/>
          <p:nvPr/>
        </p:nvSpPr>
        <p:spPr>
          <a:xfrm>
            <a:off x="5345588" y="5477357"/>
            <a:ext cx="1991609" cy="111531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7" name="Rectangle 36"/>
          <p:cNvSpPr/>
          <p:nvPr/>
        </p:nvSpPr>
        <p:spPr>
          <a:xfrm>
            <a:off x="1500657" y="6218174"/>
            <a:ext cx="6470663" cy="338554"/>
          </a:xfrm>
          <a:prstGeom prst="rect">
            <a:avLst/>
          </a:prstGeom>
        </p:spPr>
        <p:txBody>
          <a:bodyPr wrap="square">
            <a:spAutoFit/>
          </a:bodyPr>
          <a:lstStyle/>
          <a:p>
            <a:pPr marL="285750" lvl="0" indent="-285750">
              <a:buFont typeface="Arial" panose="020B0604020202020204" pitchFamily="34" charset="0"/>
              <a:buChar char="•"/>
            </a:pPr>
            <a:r>
              <a:rPr lang="en-US" sz="1600" dirty="0" smtClean="0"/>
              <a:t>Support provided by the Bureaux and General Secretariat</a:t>
            </a:r>
            <a:endParaRPr lang="en-US" sz="1600" dirty="0"/>
          </a:p>
        </p:txBody>
      </p:sp>
    </p:spTree>
    <p:extLst>
      <p:ext uri="{BB962C8B-B14F-4D97-AF65-F5344CB8AC3E}">
        <p14:creationId xmlns:p14="http://schemas.microsoft.com/office/powerpoint/2010/main" val="4585048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19518D10E1C440A71F1B50BF128830" ma:contentTypeVersion="0" ma:contentTypeDescription="Create a new document." ma:contentTypeScope="" ma:versionID="75474f12980bfe5502c66ec6b857cd9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69251-26C4-4223-92C9-72D773D1A1BF}">
  <ds:schemaRefs>
    <ds:schemaRef ds:uri="http://schemas.microsoft.com/sharepoint/v3/contenttype/forms"/>
  </ds:schemaRefs>
</ds:datastoreItem>
</file>

<file path=customXml/itemProps2.xml><?xml version="1.0" encoding="utf-8"?>
<ds:datastoreItem xmlns:ds="http://schemas.openxmlformats.org/officeDocument/2006/customXml" ds:itemID="{2BA9A0B1-5F54-45EF-A28F-0B2FAC4CADC9}">
  <ds:schemaRefs>
    <ds:schemaRef ds:uri="http://schemas.microsoft.com/office/2006/documentManagement/types"/>
    <ds:schemaRef ds:uri="http://purl.org/dc/elements/1.1/"/>
    <ds:schemaRef ds:uri="http://purl.org/dc/terms/"/>
    <ds:schemaRef ds:uri="http://schemas.microsoft.com/office/infopath/2007/PartnerControls"/>
    <ds:schemaRef ds:uri="http://www.w3.org/XML/1998/namespace"/>
    <ds:schemaRef ds:uri="http://purl.org/dc/dcmityp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5FE10B9D-9E46-4C7D-94FC-A5CA125D28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26458</TotalTime>
  <Words>1726</Words>
  <Application>Microsoft Office PowerPoint</Application>
  <PresentationFormat>On-screen Show (4:3)</PresentationFormat>
  <Paragraphs>320</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Median</vt:lpstr>
      <vt:lpstr>  Contribution by New Zealand on the elaboration of the draft ITU Strategic Plan  </vt:lpstr>
      <vt:lpstr>NZ  COMMENTARY</vt:lpstr>
      <vt:lpstr>Overall structure and coverage of the proposed SP</vt:lpstr>
      <vt:lpstr>Current vs proposed Strategic Plan</vt:lpstr>
      <vt:lpstr>Preliminary agreed ITU results-based management framework</vt:lpstr>
      <vt:lpstr>Working proposal for ITU-wide vision, mission and values</vt:lpstr>
      <vt:lpstr>The 2016-2019 Strategic Plan is proposed to include a set of strategic goals for the Union and for the first time an overall set of ITU-wide Targets</vt:lpstr>
      <vt:lpstr>PowerPoint Presentation</vt:lpstr>
      <vt:lpstr>How the plan will be implemented</vt:lpstr>
      <vt:lpstr>From strategy to execution: Implementation criteria</vt:lpstr>
      <vt:lpstr>Process flowchart for the elaboration of the SP</vt:lpstr>
      <vt:lpstr>Timetable for the elaboration of the SP and FP</vt:lpstr>
      <vt:lpstr>Ongoing Council Working Group Public Consultation</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Igglesis, Vaggelis</dc:creator>
  <cp:lastModifiedBy>Rivera, Fernando</cp:lastModifiedBy>
  <cp:revision>1437</cp:revision>
  <cp:lastPrinted>2013-10-11T09:41:27Z</cp:lastPrinted>
  <dcterms:created xsi:type="dcterms:W3CDTF">2011-09-07T08:28:06Z</dcterms:created>
  <dcterms:modified xsi:type="dcterms:W3CDTF">2014-02-07T14:05:08Z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0x0101001C19518D10E1C440A71F1B50BF128830</vt:lpwstr>
  </property>
</Properties>
</file>